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notesSlides/notesSlide2.xml" ContentType="application/vnd.openxmlformats-officedocument.presentationml.notesSlide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notesSlides/notesSlide3.xml" ContentType="application/vnd.openxmlformats-officedocument.presentationml.notesSlide+xml"/>
  <Override PartName="/ppt/ink/ink9.xml" ContentType="application/inkml+xml"/>
  <Override PartName="/ppt/ink/ink10.xml" ContentType="application/inkml+xml"/>
  <Override PartName="/ppt/ink/ink11.xml" ContentType="application/inkml+xml"/>
  <Override PartName="/ppt/notesSlides/notesSlide4.xml" ContentType="application/vnd.openxmlformats-officedocument.presentationml.notesSlide+xml"/>
  <Override PartName="/ppt/ink/ink12.xml" ContentType="application/inkml+xml"/>
  <Override PartName="/ppt/ink/ink13.xml" ContentType="application/inkml+xml"/>
  <Override PartName="/ppt/notesSlides/notesSlide5.xml" ContentType="application/vnd.openxmlformats-officedocument.presentationml.notesSlide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notesSlides/notesSlide6.xml" ContentType="application/vnd.openxmlformats-officedocument.presentationml.notesSlide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notesSlides/notesSlide7.xml" ContentType="application/vnd.openxmlformats-officedocument.presentationml.notesSlide+xml"/>
  <Override PartName="/ppt/ink/ink28.xml" ContentType="application/inkml+xml"/>
  <Override PartName="/ppt/notesSlides/notesSlide8.xml" ContentType="application/vnd.openxmlformats-officedocument.presentationml.notesSlide+xml"/>
  <Override PartName="/ppt/ink/ink29.xml" ContentType="application/inkml+xml"/>
  <Override PartName="/ppt/ink/ink30.xml" ContentType="application/inkml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ink/ink31.xml" ContentType="application/inkml+xml"/>
  <Override PartName="/ppt/ink/ink3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Alexandria" panose="020B0604020202020204" charset="-78"/>
      <p:regular r:id="rId13"/>
    </p:embeddedFont>
    <p:embeddedFont>
      <p:font typeface="Nobile" panose="020B0604020202020204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74" d="100"/>
          <a:sy n="74" d="100"/>
        </p:scale>
        <p:origin x="446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20T13:19:11.067"/>
    </inkml:context>
    <inkml:brush xml:id="br0">
      <inkml:brushProperty name="width" value="0.35" units="cm"/>
      <inkml:brushProperty name="height" value="0.35" units="cm"/>
      <inkml:brushProperty name="color" value="#FCFDF9"/>
    </inkml:brush>
  </inkml:definitions>
  <inkml:trace contextRef="#ctx0" brushRef="#br0">5028 470 24567,'-2'19'0,"-4"-1"0,-4 1 0,-3-1 0,-5 0 0,-3 0 0,-4 0 0,-3-1 0,-5 1 0,-3-1 0,-3 0 0,-4 0 0,-4-1 0,-3 0 0,-3-1 0,-3 0 0,-4 0 0,-3-1 0,-2 0 0,-4-1 0,-2 0 0,-3 0 0,-2-2 0,-3 0 0,-2 0 0,-2-1 0,-2-1 0,-2 0 0,-2-1 0,-1-1 0,-2 0 0,-1-1 0,-2-1 0,0 0 0,-2-1 0,0-1 0,-1 0 0,0-1 0,0-1 0,-1-1 0,0 0 0,1-1 0,-1-1 0,2-1 0,0 0 0,0-1 0,2-1 0,0 0 0,2-1 0,1-1 0,2 0 0,1-1 0,2-1 0,2 0 0,1-1 0,3-1 0,3 0 0,1 0 0,4-2 0,1 0 0,4 0 0,2-1 0,4 0 0,2-1 0,4 0 0,3 0 0,3-1 0,3 0 0,4-1 0,4 0 0,3 0 0,3-1 0,5 1 0,3-1 0,4 0 0,3 0 0,5 0 0,3-1 0,4 1 0,4-1 0,4 1 0,4-1 0,4 1 0,3 0 0,5 0 0,3 0 0,4 0 0,3 0 0,5 1 0,3 0 0,3 0 0,4 0 0,4 1 0,3 0 0,3 0 0,3 1 0,4 1 0,2-1 0,4 2 0,2-1 0,4 1 0,1 1 0,4 0 0,1 1 0,3 1 0,3 0 0,1 1 0,2 0 0,2 1 0,1 0 0,2 2 0,1 0 0,2 0 0,0 2 0,2 0 0,0 0 0,0 2 0,2 0 0,-1 1 0,1 1 0,0 0 0,-1 1 0,0 1 0,0 0 0,-1 2 0,0 0 0,-2 0 0,0 2 0,-2 0 0,-1 0 0,-2 2 0,-1 0 0,-2 1 0,-2 0 0,-2 1 0,-2 0 0,-2 1 0,-3 1 0,-2 0 0,-3 1 0,-2 1 0,-4-1 0,-2 2 0,-3-1 0,-4 1 0,-3 1 0,-3 0 0,-3 0 0,-4 1 0,-4 0 0,-3 0 0,-3 0 0,-5 1 0,-3 0 0,-4 0 0,-3 0 0,-5 0 0,-3 0 0,-4 1 0,-4-1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20T13:20:28.180"/>
    </inkml:context>
    <inkml:brush xml:id="br0">
      <inkml:brushProperty name="width" value="0.35" units="cm"/>
      <inkml:brushProperty name="height" value="0.35" units="cm"/>
      <inkml:brushProperty name="color" value="#FCFDF9"/>
    </inkml:brush>
  </inkml:definitions>
  <inkml:trace contextRef="#ctx0" brushRef="#br0">4157 8 24447,'-4156'0'0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20T13:20:34.903"/>
    </inkml:context>
    <inkml:brush xml:id="br0">
      <inkml:brushProperty name="width" value="0.35" units="cm"/>
      <inkml:brushProperty name="height" value="0.35" units="cm"/>
      <inkml:brushProperty name="color" value="#FCFDF9"/>
    </inkml:brush>
  </inkml:definitions>
  <inkml:trace contextRef="#ctx0" brushRef="#br0">1 89 24575,'532'0'0,"-493"-2"0,62-11 0,-61 6 0,58-1 0,794 9 0,-864-3 0,0 0 0,37-9 0,-34 5 0,50-4 0,457 9 0,-262 3 0,786-2 0,-1033-2 0,0 0 0,33-9 0,-31 5 0,49-2 0,35 8-1365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20T13:20:50.009"/>
    </inkml:context>
    <inkml:brush xml:id="br0">
      <inkml:brushProperty name="width" value="0.35" units="cm"/>
      <inkml:brushProperty name="height" value="0.35" units="cm"/>
      <inkml:brushProperty name="color" value="#FCFDF9"/>
    </inkml:brush>
  </inkml:definitions>
  <inkml:trace contextRef="#ctx0" brushRef="#br0">4531 58 24536,'-4531'-58'0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20T13:20:57.001"/>
    </inkml:context>
    <inkml:brush xml:id="br0">
      <inkml:brushProperty name="width" value="0.35" units="cm"/>
      <inkml:brushProperty name="height" value="0.35" units="cm"/>
      <inkml:brushProperty name="color" value="#FCFDF9"/>
    </inkml:brush>
  </inkml:definitions>
  <inkml:trace contextRef="#ctx0" brushRef="#br0">0 2 24575,'1589'0'0,"-1567"2"0,-1 0 0,39 9 0,-36-6 0,-1-1 0,28 2 0,309-8 0,-256-12 0,-64 8 0,47-2 0,-20 7 0,1 3 0,96 15 0,-104-10 0,1-3 0,98-5 0,59 3 0,-130 12 0,-59-8 0,54 4 0,10-11 0,-57 0 0,0 1 0,0 1 0,52 10 0,54 9 0,-24-4 0,-98-12 0,0-1 0,0 0 0,0-2 0,0 0 0,0-1 0,1-1 0,-1-1 0,0-1 0,0-1 0,-1-1 0,27-9 0,5-4-1365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20T13:21:13.320"/>
    </inkml:context>
    <inkml:brush xml:id="br0">
      <inkml:brushProperty name="width" value="0.35" units="cm"/>
      <inkml:brushProperty name="height" value="0.35" units="cm"/>
      <inkml:brushProperty name="color" value="#FCFDF9"/>
    </inkml:brush>
  </inkml:definitions>
  <inkml:trace contextRef="#ctx0" brushRef="#br0">3897 377 24575,'-309'-17'0,"244"7"0,2-2 0,-110-35 0,136 33 0,-2 2 0,0 2 0,0 1 0,-64-5 0,75 12 0,-41-10 0,43 7 0,0 0 0,-28 0 0,-96 7 0,-75-4 0,194-2 0,0-2 0,1-1 0,-44-17 0,42 13 0,0 1 0,-56-8 0,-39 8 0,-35-5 0,-68-13 0,189 23 0,0 1 0,-66 3 0,-22-1 0,81-3 0,-62-17 0,71 12 0,-1 2 0,-69-4 0,79 11 0,-171 4 0,171 2 0,-1 1 0,1 1 0,0 2 0,-32 14 0,-8 2 0,51-17 0,2 0 0,-1 1 0,1 1 0,0 0 0,-19 17 0,22-16 0,0 0 0,0-2 0,-1 1 0,-1-2 0,0 0 0,0-1 0,-20 6 0,18-8 0,0 1 0,1 1 0,0 1 0,-19 11 0,-6 3 0,-12-3-1365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20T13:21:21.462"/>
    </inkml:context>
    <inkml:brush xml:id="br0">
      <inkml:brushProperty name="width" value="0.35" units="cm"/>
      <inkml:brushProperty name="height" value="0.35" units="cm"/>
      <inkml:brushProperty name="color" value="#FCFDF9"/>
    </inkml:brush>
  </inkml:definitions>
  <inkml:trace contextRef="#ctx0" brushRef="#br0">1793 31 24575,'-138'3'0,"-156"-6"0,201-11 0,62 8 0,-50-3 0,-492 8 0,275 3 0,13-2-1365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20T13:21:30.735"/>
    </inkml:context>
    <inkml:brush xml:id="br0">
      <inkml:brushProperty name="width" value="0.35" units="cm"/>
      <inkml:brushProperty name="height" value="0.35" units="cm"/>
      <inkml:brushProperty name="color" value="#FCFDF9"/>
    </inkml:brush>
  </inkml:definitions>
  <inkml:trace contextRef="#ctx0" brushRef="#br0">1 149 24575,'174'1'0,"184"-3"0,-287-3 0,81-17 0,-130 17 0,0-1 0,26-11 0,-31 10 0,0 1 0,1 0 0,34-5 0,28 6 0,101 6 0,-66 2 0,-87-3 0,0 0 0,0-2 0,0 0 0,-1-2 0,1-2 0,31-9 0,-33 7 0,2 1 0,-1 1 0,1 1 0,39-1 0,116 7 0,-73 1 0,-52-2 0,1 2 0,84 14 0,-24-4 0,-91-11 0,0 2 0,1 1 0,-2 0 0,31 11 0,-27-7 0,1 0 0,0-2 0,0-2 0,1 0 0,0-3 0,34-2 0,-47 2-150,0 1-1,0 1 1,22 5-1,-30-5-612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20T13:21:39.031"/>
    </inkml:context>
    <inkml:brush xml:id="br0">
      <inkml:brushProperty name="width" value="0.35" units="cm"/>
      <inkml:brushProperty name="height" value="0.35" units="cm"/>
      <inkml:brushProperty name="color" value="#FCFDF9"/>
    </inkml:brush>
  </inkml:definitions>
  <inkml:trace contextRef="#ctx0" brushRef="#br0">4271 87 24554,'-4271'-87'0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20T13:21:41.094"/>
    </inkml:context>
    <inkml:brush xml:id="br0">
      <inkml:brushProperty name="width" value="0.35" units="cm"/>
      <inkml:brushProperty name="height" value="0.35" units="cm"/>
      <inkml:brushProperty name="color" value="#FCFDF9"/>
    </inkml:brush>
  </inkml:definitions>
  <inkml:trace contextRef="#ctx0" brushRef="#br0">1 120 24575,'5'0'0,"6"0"0,12 0 0,1-4 0,7-3 0,8-4 0,2-5 0,-1 0 0,3 2 0,3 4 0,-5-1 0,-6 2 0,-3 1 0,-2 3 0,-2-3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20T13:21:44.157"/>
    </inkml:context>
    <inkml:brush xml:id="br0">
      <inkml:brushProperty name="width" value="0.35" units="cm"/>
      <inkml:brushProperty name="height" value="0.35" units="cm"/>
      <inkml:brushProperty name="color" value="#FCFDF9"/>
    </inkml:brush>
  </inkml:definitions>
  <inkml:trace contextRef="#ctx0" brushRef="#br0">0 1 24575,'0'0'-8191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20T13:19:17.343"/>
    </inkml:context>
    <inkml:brush xml:id="br0">
      <inkml:brushProperty name="width" value="0.35" units="cm"/>
      <inkml:brushProperty name="height" value="0.35" units="cm"/>
      <inkml:brushProperty name="color" value="#FCFDF9"/>
    </inkml:brush>
  </inkml:definitions>
  <inkml:trace contextRef="#ctx0" brushRef="#br0">1 1 24575,'0'0'-8191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20T13:21:49.033"/>
    </inkml:context>
    <inkml:brush xml:id="br0">
      <inkml:brushProperty name="width" value="0.35" units="cm"/>
      <inkml:brushProperty name="height" value="0.35" units="cm"/>
      <inkml:brushProperty name="color" value="#FCFDF9"/>
    </inkml:brush>
  </inkml:definitions>
  <inkml:trace contextRef="#ctx0" brushRef="#br0">0 0 24575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20T13:21:49.252"/>
    </inkml:context>
    <inkml:brush xml:id="br0">
      <inkml:brushProperty name="width" value="0.35" units="cm"/>
      <inkml:brushProperty name="height" value="0.35" units="cm"/>
      <inkml:brushProperty name="color" value="#FCFDF9"/>
    </inkml:brush>
  </inkml:definitions>
  <inkml:trace contextRef="#ctx0" brushRef="#br0">0 0 24575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20T13:21:50.251"/>
    </inkml:context>
    <inkml:brush xml:id="br0">
      <inkml:brushProperty name="width" value="0.35" units="cm"/>
      <inkml:brushProperty name="height" value="0.35" units="cm"/>
      <inkml:brushProperty name="color" value="#FCFDF9"/>
    </inkml:brush>
  </inkml:definitions>
  <inkml:trace contextRef="#ctx0" brushRef="#br0">0 0 24575,'0'0'-8191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20T13:22:02.342"/>
    </inkml:context>
    <inkml:brush xml:id="br0">
      <inkml:brushProperty name="width" value="0.35" units="cm"/>
      <inkml:brushProperty name="height" value="0.35" units="cm"/>
      <inkml:brushProperty name="color" value="#FCFDF9"/>
    </inkml:brush>
  </inkml:definitions>
  <inkml:trace contextRef="#ctx0" brushRef="#br0">4244 261 24575,'-75'-1'0,"0"-4"0,0-2 0,-131-32 0,112 18 0,-1 4 0,-1 5 0,0 3 0,-106 5 0,170 2 0,1-1 0,0-2 0,-1-1 0,2-1 0,-44-17 0,-51-11 0,113 32 0,-34-7 0,0 1 0,0 3 0,-54-1 0,-454 9 0,514-4 0,-61-11 0,59 6 0,-58-1 0,66 7 0,-167 6 0,176-2 0,-1 0 0,1 2 0,0 1 0,1 0 0,-44 20 0,36-14 0,-1-1 0,0-2 0,-58 10 0,75-17 0,-27 4 0,-1-3 0,-84-3 0,-33 1 0,72 13 0,59-8 0,-53 4 0,-236-9 0,147-3 0,156 3-341,0 0 0,1 1-1,-23 6 1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20T13:22:06.770"/>
    </inkml:context>
    <inkml:brush xml:id="br0">
      <inkml:brushProperty name="width" value="0.35" units="cm"/>
      <inkml:brushProperty name="height" value="0.35" units="cm"/>
      <inkml:brushProperty name="color" value="#FCFDF9"/>
    </inkml:brush>
  </inkml:definitions>
  <inkml:trace contextRef="#ctx0" brushRef="#br0">1 237 24575,'1015'0'0,"-997"-1"0,-1-1 0,0-1 0,22-6 0,-19 5 0,39-5 0,144 9 0,27-2 0,-186-4 0,68-19 0,9-1 0,-58 16 0,-18 2 0,90-5 0,-79 15 0,-33-1 0,0 0 0,1-2 0,-1-1 0,0 0 0,24-7 0,-4 1 0,0 2 0,0 1 0,0 2 0,83 6 0,-36-1 0,-32-1 0,-31 1 0,1-1 0,0-2 0,-1-1 0,52-10 0,-10-6 0,-25 7 0,43-16 0,-70 21 0,0 1 0,0 1 0,0 1 0,0 0 0,22 0 0,90 4 0,-51 2 0,49-5 0,118 5 0,-173 11 0,-54-10 0,0 0 0,23 2 0,122-6 0,18 2 0,-163 1 41,-1 0-1,0 2 1,0 0 0,0 1-1,28 15 1,25 8-1650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20T13:22:10.417"/>
    </inkml:context>
    <inkml:brush xml:id="br0">
      <inkml:brushProperty name="width" value="0.35" units="cm"/>
      <inkml:brushProperty name="height" value="0.35" units="cm"/>
      <inkml:brushProperty name="color" value="#FCFDF9"/>
    </inkml:brush>
  </inkml:definitions>
  <inkml:trace contextRef="#ctx0" brushRef="#br0">4326 438 24575,'-773'0'0,"740"2"0,0 2 0,-55 12 0,61-10 0,-92 24 0,63-19 0,-23 6 0,-1-4 0,-130 6 0,-141-21 0,330 0 0,0 0 0,0-1 0,0-2 0,1 0 0,-1-1 0,-32-15 0,-39-11 0,-60 2 0,111 24 0,0-2 0,1-1 0,-58-21 0,60 15 0,-1 1 0,-1 3 0,0 1 0,-1 1 0,0 3 0,0 1 0,-58 2 0,41 2 0,-100-14 0,-108-27 0,235 36 0,-1-2 0,1-1 0,-33-14 0,-12-3 0,35 14 0,19 6 0,0-1 0,-38-17 0,-134-83 0,184 101 0,0 1 0,-1 1 0,0 0 0,0 0 0,0 1 0,-1 0 0,1 1 0,-21-1 0,-10 1 0,-46 5 0,17 0 0,56-3 107,5-1-401,-1 1-1,0 1 1,1 0-1,-13 3 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20T13:22:11.048"/>
    </inkml:context>
    <inkml:brush xml:id="br0">
      <inkml:brushProperty name="width" value="0.35" units="cm"/>
      <inkml:brushProperty name="height" value="0.35" units="cm"/>
      <inkml:brushProperty name="color" value="#FCFDF9"/>
    </inkml:brush>
  </inkml:definitions>
  <inkml:trace contextRef="#ctx0" brushRef="#br0">1 1 24575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20T13:22:12.748"/>
    </inkml:context>
    <inkml:brush xml:id="br0">
      <inkml:brushProperty name="width" value="0.35" units="cm"/>
      <inkml:brushProperty name="height" value="0.35" units="cm"/>
      <inkml:brushProperty name="color" value="#FCFDF9"/>
    </inkml:brush>
  </inkml:definitions>
  <inkml:trace contextRef="#ctx0" brushRef="#br0">1 348 24575,'8'0'0,"331"-6"0,-242 0 0,141-28 0,-128 10 0,126-22 0,-83 14 0,-38 7 0,-59 13 0,-31 6 0,-1 1 0,48-3 0,-9 8 0,-18 1 0,0-2 0,0-3 0,0-1 0,48-12 0,-55 8 0,1 2 0,66-4 0,79 8 0,-164 3 0,4-1 0,-1-1 0,41-10 0,-36 7 0,35-4 0,43-6 0,-70 9 0,53-3 0,-64 7 0,0-1 0,25-6 0,-25 4 0,51-5 0,-48 10-1365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20T13:22:33.694"/>
    </inkml:context>
    <inkml:brush xml:id="br0">
      <inkml:brushProperty name="width" value="0.35" units="cm"/>
      <inkml:brushProperty name="height" value="0.35" units="cm"/>
      <inkml:brushProperty name="color" value="#FCFDF9"/>
    </inkml:brush>
  </inkml:definitions>
  <inkml:trace contextRef="#ctx0" brushRef="#br0">4282 1 24575,'-1129'0'0,"1106"1"0,0 1 0,-43 11 0,6 0 0,-5-1 0,31-6 0,0 0 0,-34 0 0,-112-7 0,97-1 0,0 3 0,-162 23 0,141-7 0,-115 3 0,97-7 0,-51 1 0,59-16 0,-93 4 0,125 11 0,54-7 0,-36 2 0,-40 6 0,68-7 0,-42 1 0,-97 7 0,-41 2 0,192-15 0,0 1 0,1 1 0,-1 1 0,1 1 0,1 1 0,-31 14 0,-39 12 0,-63 19 0,154-52 0,0 0 0,-1 1 0,1-1 0,0 1 0,-1-1 0,1 1 0,0-1 0,0 1 0,0 0 0,-1 0 0,1 0 0,0 0 0,0 0 0,0 0 0,0 0 0,1 0 0,-1 0 0,0 0 0,0 0 0,1 0 0,-1 1 0,0-1 0,1 0 0,-1 1 0,1-1 0,0 0 0,-1 1 0,1-1 0,0 1 0,0-1 0,0 3 0,1-2 0,0-1 0,0 1 0,0 0 0,0 0 0,0-1 0,0 1 0,1-1 0,-1 1 0,1-1 0,-1 0 0,1 1 0,-1-1 0,1 0 0,0 0 0,0 0 0,0 0 0,-1 0 0,1-1 0,0 1 0,0 0 0,4 0 0,24 4 0,0-2 0,1 0 0,0-2 0,45-5 0,0 2 0,605 1 0,-657 0 0,0-2 0,0-1 0,0-1 0,33-11 0,-29 8 0,0 1 0,45-6 0,-15 10 0,-37 3 0,0-1 0,0-1 0,0-1 0,0 0 0,27-10 0,-17 3 0,2 1 0,45-7 0,-50 10 0,42-15 0,-50 14 0,1 1 0,0 1 0,0 0 0,28-2 0,303-22 0,-87 3 0,-101 11 0,68-2 0,615 18 0,-803 1 0,0 3 0,79 18 0,-73-13 0,82 9 0,-110-19 0,0 2 0,-1 1 0,1 0 0,-1 2 0,0 0 0,39 17 0,-57-21 0,0 1 0,0 0 0,-1 0 0,1 0 0,-1 0 0,1 0 0,-1 0 0,0 1 0,1-1 0,-1 1 0,-1-1 0,1 1 0,0 0 0,-1 0 0,1 0 0,-1 0 0,0 0 0,0 0 0,0 0 0,0 1 0,-1-1 0,1 0 0,-1 0 0,0 1 0,0-1 0,0 0 0,-1 5 0,-1 8 0,-2 0 0,0 0 0,-1-1 0,-9 23 0,0-1 0,12-31 0,1-1 0,-1 1 0,0-1 0,-1 0 0,1 0 0,-1 0 0,-6 8 0,7-12 0,1 1 0,-1-1 0,0 0 0,0 1 0,1-1 0,-1 0 0,0 0 0,0 0 0,0-1 0,0 1 0,0 0 0,0-1 0,-1 1 0,1-1 0,0 0 0,0 0 0,0 0 0,0 0 0,-1 0 0,1 0 0,0 0 0,0-1 0,-4 0 0,-13-5 0,0 0 0,-19-10 0,22 9 0,1 1 0,-1 0 0,-32-6 0,-14 6 0,0 4 0,-74 5 0,18 0 0,62-3 0,18 2 0,0-3 0,0-1 0,-51-9 0,23 1 0,0 3 0,-1 3 0,-103 6 0,46 0 0,58-3 0,25-1 0,0 2 0,0 2 0,-57 10 0,-306 58 0,316-64 0,-105-5 0,109-3 0,-132 14 0,49 2 0,75-8 0,4 7 0,57-7 0,-48 2 0,-434-7 0,248-3 0,232 4 0,1 2 0,1 1 0,-52 14 0,51-10 0,-1-2 0,1-1 0,-38 1 0,51-5 0,19-2 0,0 0 0,0 0 0,0 0 0,0 0 0,0 0 0,0 0 0,0 0 0,1 0 0,-1 0 0,0 0 0,0 0 0,0 0 0,0 0 0,0 0 0,0 0 0,0 0 0,0 0 0,0 0 0,1 0 0,-1 0 0,0 0 0,0 0 0,0 0 0,0 0 0,0 0 0,0 0 0,0 0 0,0 0 0,0 0 0,0 0 0,0 0 0,1 0 0,-1 0 0,0 0 0,0 1 0,0-1 0,0 0 0,0 0 0,0 0 0,0 0 0,0 0 0,0 0 0,0 0 0,0 0 0,0 0 0,0 1 0,0-1 0,0 0 0,0 0 0,0 0 0,0 0 0,0 0 0,0 0 0,0 0 0,0 0 0,0 0 0,0 0 0,0 1 0,0-1 0,0 0 0,0 0 0,0 0 0,0 0 0,0 0 0,-1 0 0,1 0 0,0 0 0,35 9 0,-22-7 0,24 4 0,1-1 0,-1-2 0,60-3 0,49 3 0,256 21 0,-371-22 0,1 1 0,32 7 0,-31-4 0,59 3 0,-51-8 0,149-4 0,-172 1 0,0-2 0,0 0 0,-1-1 0,0 0 0,0-2 0,22-10 0,-14 5 0,45-13 0,-55 21 0,223-50 0,-94 37 0,-94 8 0,-1 3 0,0 2 0,1 3 0,69 5 0,-51 10 0,-50-10 0,0 0 0,23 2 0,45-2 0,114-8 0,-129-10 0,-52 10 0,-1 0 0,21-2 0,330 3 0,-190 6 0,368-3 0,-521 1 0,-1 2 0,35 7 0,-30-4 0,32 2 0,-46-8 0,0 2 0,0 0 0,-1 0 0,1 1 0,-1 1 0,28 12 0,-42-16 0,0 0 0,-1 0 0,1 0 0,0 1 0,0-1 0,-1 0 0,1 1 0,-1-1 0,1 1 0,0-1 0,-1 1 0,1-1 0,-1 1 0,1-1 0,-1 1 0,1-1 0,-1 1 0,0-1 0,1 1 0,-1 0 0,0-1 0,1 1 0,-1 0 0,0 0 0,0-1 0,1 2 0,-2-2 0,1 1 0,-1 0 0,1-1 0,-1 1 0,1 0 0,-1-1 0,0 1 0,1-1 0,-1 1 0,0-1 0,1 0 0,-1 1 0,0-1 0,0 1 0,1-1 0,-1 0 0,0 0 0,-1 1 0,-41 5 0,-287-4 0,159-4 0,-754 2 0,907 1 0,0 1 0,0 0 0,-21 7 0,19-4 0,-40 4 0,36-6 0,0 1 0,0 1 0,-34 12 0,32-9 0,0-1 0,-39 6 0,-66-10 0,98-4 0,-1 1 0,1 2 0,-45 7 0,42-2 0,-62 2 0,39-5 0,39-2 0,0 2 0,0 0 0,0 1 0,0 1 0,1 1 0,-29 14 0,48-21 0,0 0 0,0 0 0,0 0 0,0 0 0,0 0 0,0 0 0,0 0 0,1 0 0,-1 0 0,0 0 0,0 0 0,0 0 0,0 0 0,0 0 0,0 0 0,0 0 0,0 1 0,0-1 0,0 0 0,0 0 0,0 0 0,0 0 0,0 0 0,0 0 0,0 0 0,1 0 0,-1 0 0,0 0 0,0 0 0,0 0 0,0 0 0,0 0 0,0 0 0,0 1 0,0-1 0,0 0 0,0 0 0,0 0 0,0 0 0,0 0 0,0 0 0,0 0 0,0 0 0,0 0 0,0 0 0,0 0 0,0 0 0,-1 1 0,1-1 0,0 0 0,0 0 0,0 0 0,0 0 0,0 0 0,0 0 0,0 0 0,0 0 0,0 0 0,0 0 0,0 0 0,0 0 0,0 0 0,0 0 0,0 0 0,0 0 0,0 0 0,-1 0 0,1 0 0,0 0 0,10 3 0,13-1 0,566-2 0,-262-2 0,-235 3 0,105-3 0,-168-2 0,1-2 0,47-15 0,18-4 0,9-1 0,-74 17 0,1 1 0,-1 2 0,63-6 0,289 12 262,-159 2-1889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20T13:23:02.518"/>
    </inkml:context>
    <inkml:brush xml:id="br0">
      <inkml:brushProperty name="width" value="0.35" units="cm"/>
      <inkml:brushProperty name="height" value="0.35" units="cm"/>
      <inkml:brushProperty name="color" value="#FCFDF9"/>
    </inkml:brush>
  </inkml:definitions>
  <inkml:trace contextRef="#ctx0" brushRef="#br0">1 0 24569,'0'616'0,"4945"-616"0,-4945-616 0,-4945 616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20T13:19:21.457"/>
    </inkml:context>
    <inkml:brush xml:id="br0">
      <inkml:brushProperty name="width" value="0.35" units="cm"/>
      <inkml:brushProperty name="height" value="0.35" units="cm"/>
      <inkml:brushProperty name="color" value="#FCFDF9"/>
    </inkml:brush>
  </inkml:definitions>
  <inkml:trace contextRef="#ctx0" brushRef="#br0">4302 0 24575,'-6'5'0,"0"-1"0,-1 0 0,1-1 0,-1 0 0,0 0 0,0 0 0,-12 3 0,8-3 0,-20 6 0,-1-2 0,-58 5 0,50-7 0,-49 11 0,-170 36 0,180-43 0,0-4 0,-108-7 0,53 0 0,80 2 0,1-3 0,-75-12 0,88 10 0,-66-2 0,77 7 0,0-1 0,0-2 0,0-1 0,-54-14 0,64 11 0,0 1 0,0 2 0,-1 0 0,1 1 0,-1 0 0,0 2 0,0 0 0,0 2 0,0 0 0,-26 5 0,-48 7 0,-1-5 0,-165-8 0,114-2 0,135 2 0,-43 1 0,1-3 0,-94-14 0,73 1 0,-1 3 0,-140-4 0,118 15 0,-101 5 0,109 10 0,60-8 0,-55 3 0,-352-8 220,209-2-1805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20T13:23:18.103"/>
    </inkml:context>
    <inkml:brush xml:id="br0">
      <inkml:brushProperty name="width" value="0.35" units="cm"/>
      <inkml:brushProperty name="height" value="0.35" units="cm"/>
      <inkml:brushProperty name="color" value="#FCFDF9"/>
    </inkml:brush>
  </inkml:definitions>
  <inkml:trace contextRef="#ctx0" brushRef="#br0">1 0 24477,'3780'0'0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20T13:23:33.074"/>
    </inkml:context>
    <inkml:brush xml:id="br0">
      <inkml:brushProperty name="width" value="0.35" units="cm"/>
      <inkml:brushProperty name="height" value="0.35" units="cm"/>
      <inkml:brushProperty name="color" value="#FCFDF9"/>
    </inkml:brush>
  </inkml:definitions>
  <inkml:trace contextRef="#ctx0" brushRef="#br0">4560 1 24380,'-4560'28'0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20T13:23:42.797"/>
    </inkml:context>
    <inkml:brush xml:id="br0">
      <inkml:brushProperty name="width" value="0.35" units="cm"/>
      <inkml:brushProperty name="height" value="0.35" units="cm"/>
      <inkml:brushProperty name="color" value="#FCFDF9"/>
    </inkml:brush>
  </inkml:definitions>
  <inkml:trace contextRef="#ctx0" brushRef="#br0">1 324 24575,'929'0'0,"-910"-1"0,1-1 0,-1 0 0,0-2 0,0 0 0,-1-1 0,1-1 0,-1-1 0,-1 0 0,31-18 0,-36 20 0,-1 0 0,1 1 0,0 1 0,1 0 0,-1 1 0,1 0 0,23-1 0,-16 2 0,0-1 0,20-5 0,9-2 0,0 3 0,1 2 0,-1 2 0,63 5 0,-10-1 0,113-17 0,10 0 0,-131 17 0,127-3 0,-102-17 0,-71 10 0,19-5 0,-30 6 0,0 1 0,43-1 0,72 7 0,74-1 0,-184-2 0,1-2 0,-1-2 0,53-15 0,145-45 0,-207 61 0,0 2 0,1 1 0,-1 1 0,54 6 0,-5-2 0,24-4 0,105 5 0,-206-2 0,0 0 0,1 0 0,-1 1 0,0 0 0,0 0 0,-1 0 0,1 0 0,0 1 0,-1 0 0,1 0 0,6 6 0,44 48 0,-28-28 0,-22-23 0,15 14 0,25 33 0,-41-48 0,0 0 0,-1 0 0,0 0 0,0 0 0,0 0 0,-1 1 0,0-1 0,0 1 0,0 0 0,-1 0 0,1 0 0,-1-1 0,0 11 0,-2-13 0,1 0 0,-1 0 0,0 0 0,0-1 0,0 1 0,0 0 0,-1-1 0,1 1 0,-1-1 0,1 1 0,-1-1 0,0 0 0,0 1 0,0-1 0,0 0 0,0 0 0,-1-1 0,1 1 0,-6 2 0,-5 3 0,0 0 0,-26 7 0,10-3 0,-58 33 0,53-26 0,-54 21 0,55-27 0,0 0 0,-46 11 0,41-14 0,26-6 0,1 0 0,-1 0 0,0-1 0,0-1 0,0 0 0,0-1 0,0 0 0,0-1 0,-14-2 0,-99-27 0,69 15 0,-112-15 0,-69 27 0,129 4 0,88 1 0,-1 0 0,2 2 0,-1 0 0,0 1 0,1 1 0,0 1 0,-21 10 0,-42 14 0,57-21 0,-47 23 0,57-24 0,0-2 0,-1 1 0,0-2 0,-1 0 0,1-1 0,-1 0 0,-19 1 0,-4-2 0,0-2 0,-1-2 0,1-2 0,-45-7 0,4-15 0,62 18 0,0-1 0,-1 2 0,1 1 0,-24-3 0,24 6 0,-135-15 0,112 11 0,1 1 0,-63 4 0,-27-3 0,41-10 0,59 7 0,-50-3 0,4 10 0,50 0 0,-1-1 0,1-1 0,-1-1 0,-34-7 0,30 2 0,-36-2 0,60 8 0,35 1 0,0-1 0,-1-1 0,1-1 0,-1-2 0,31-8 0,204-46 0,-235 54 0,27-7 0,-35 7 0,1 1 0,36-4 0,19 5 0,129-11 0,-137 7 0,0 3 0,79 6 0,78-5 0,-135-11 0,-58 8 0,53-3 0,110 11 0,80-4 0,-168-12 0,-60 7 0,64-2 0,-58 9 0,-9 1 0,-1-2 0,1-2 0,51-10 0,-57 7-149,0 2 0,1 1-1,49 3 1,-62 1-619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20T13:19:26.670"/>
    </inkml:context>
    <inkml:brush xml:id="br0">
      <inkml:brushProperty name="width" value="0.35" units="cm"/>
      <inkml:brushProperty name="height" value="0.35" units="cm"/>
      <inkml:brushProperty name="color" value="#FCFDF9"/>
    </inkml:brush>
  </inkml:definitions>
  <inkml:trace contextRef="#ctx0" brushRef="#br0">0 173 24548,'3694'-173'0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20T13:19:41.924"/>
    </inkml:context>
    <inkml:brush xml:id="br0">
      <inkml:brushProperty name="width" value="0.35" units="cm"/>
      <inkml:brushProperty name="height" value="0.35" units="cm"/>
      <inkml:brushProperty name="color" value="#FCFDF9"/>
    </inkml:brush>
  </inkml:definitions>
  <inkml:trace contextRef="#ctx0" brushRef="#br0">4448 1 24575,'-724'0'0,"706"1"0,1 1 0,0 1 0,0 0 0,0 1 0,1 1 0,-20 8 0,-10 3 0,27-12 0,0 0 0,0-2 0,-1 0 0,0-1 0,1-1 0,-25-2 0,23 0 0,-1 1 0,0 2 0,0 0 0,-32 6 0,-11 16 0,53-17 0,-1-1 0,-1 0 0,1-1 0,-19 3 0,-23-3 0,-77-2 0,78-3 0,-87 9 0,-138 33 0,106-13 0,99-14 0,-1-3 0,-98 1 0,-316-13 0,456-1 0,0-1 0,-39-10 0,8 2 0,-110-20 0,143 26 0,-48-16 0,52 12 0,-1 2 0,-38-6 0,-24 1 0,65 6 0,-1 2 0,0 1 0,0 2 0,0 0 0,0 1 0,-46 7 0,-4 13 0,51-12 0,-1-2 0,-1 0 0,-49 3 0,56-8 0,0-1 0,0 0 0,0-2 0,0 0 0,0-1 0,1-1 0,-1-1 0,1-1 0,-26-12 0,36 14-273,-1 1 0,0 0 0,1 0 0,-21-2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20T13:19:47.634"/>
    </inkml:context>
    <inkml:brush xml:id="br0">
      <inkml:brushProperty name="width" value="0.35" units="cm"/>
      <inkml:brushProperty name="height" value="0.35" units="cm"/>
      <inkml:brushProperty name="color" value="#FCFDF9"/>
    </inkml:brush>
  </inkml:definitions>
  <inkml:trace contextRef="#ctx0" brushRef="#br0">1 1 24559,'4531'375'0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20T13:19:55.143"/>
    </inkml:context>
    <inkml:brush xml:id="br0">
      <inkml:brushProperty name="width" value="0.35" units="cm"/>
      <inkml:brushProperty name="height" value="0.35" units="cm"/>
      <inkml:brushProperty name="color" value="#FCFDF9"/>
    </inkml:brush>
  </inkml:definitions>
  <inkml:trace contextRef="#ctx0" brushRef="#br0">1 1 24575,'1762'0'0,"-1740"1"0,-1 1 0,39 9 0,-36-6 0,-1 0 0,28 0 0,-29-5 0,-1 0 0,1 1 0,0 0 0,-1 1 0,0 2 0,0 0 0,0 1 0,28 11 0,-29-6 0,1-2 0,1 0 0,-1-1 0,1-1 0,0-1 0,0-1 0,42 2 0,-29-4 0,49 10 0,-61-8 0,0 0 0,1-2 0,0 0 0,-1-2 0,36-3 0,-38-1 0,30-5 0,102-4 0,-68 15 0,88-4 0,-103-11 0,-52 8 0,0 2 0,22-3 0,102 5-1365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20T13:19:58.740"/>
    </inkml:context>
    <inkml:brush xml:id="br0">
      <inkml:brushProperty name="width" value="0.35" units="cm"/>
      <inkml:brushProperty name="height" value="0.35" units="cm"/>
      <inkml:brushProperty name="color" value="#FCFDF9"/>
    </inkml:brush>
  </inkml:definitions>
  <inkml:trace contextRef="#ctx0" brushRef="#br0">1 0 24575,'954'0'-1365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20T13:20:13.092"/>
    </inkml:context>
    <inkml:brush xml:id="br0">
      <inkml:brushProperty name="width" value="0.35" units="cm"/>
      <inkml:brushProperty name="height" value="0.35" units="cm"/>
      <inkml:brushProperty name="color" value="#FCFDF9"/>
    </inkml:brush>
  </inkml:definitions>
  <inkml:trace contextRef="#ctx0" brushRef="#br0">0 147 24575,'40'-1'0,"-1"-2"0,54-10 0,-23 4 0,1 3 0,127 7 0,-72 1 0,-121-2 0,133-4 0,-117 1 0,0 0 0,-1-1 0,1-1 0,30-13 0,-35 13 0,0 0 0,0 1 0,0 0 0,1 1 0,26 0 0,87 4 0,-54 2 0,869-3 0,-769-15 0,3 0 0,772 16 0,-934-2 0,0 0 0,1-2 0,23-6 0,-21 4 0,40-5 0,269 7 190,-171 5-1745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088170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11" Type="http://schemas.openxmlformats.org/officeDocument/2006/relationships/image" Target="../media/image6.png"/><Relationship Id="rId5" Type="http://schemas.openxmlformats.org/officeDocument/2006/relationships/image" Target="../media/image3.png"/><Relationship Id="rId10" Type="http://schemas.openxmlformats.org/officeDocument/2006/relationships/customXml" Target="../ink/ink4.xml"/><Relationship Id="rId4" Type="http://schemas.openxmlformats.org/officeDocument/2006/relationships/customXml" Target="../ink/ink1.xml"/><Relationship Id="rId9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ustomXml" Target="../ink/ink31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5.png"/><Relationship Id="rId5" Type="http://schemas.openxmlformats.org/officeDocument/2006/relationships/customXml" Target="../ink/ink32.xml"/><Relationship Id="rId4" Type="http://schemas.openxmlformats.org/officeDocument/2006/relationships/image" Target="../media/image6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customXml" Target="../ink/ink7.xml"/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6.xml"/><Relationship Id="rId11" Type="http://schemas.openxmlformats.org/officeDocument/2006/relationships/image" Target="../media/image11.png"/><Relationship Id="rId5" Type="http://schemas.openxmlformats.org/officeDocument/2006/relationships/image" Target="../media/image8.png"/><Relationship Id="rId10" Type="http://schemas.openxmlformats.org/officeDocument/2006/relationships/customXml" Target="../ink/ink8.xml"/><Relationship Id="rId4" Type="http://schemas.openxmlformats.org/officeDocument/2006/relationships/customXml" Target="../ink/ink5.xml"/><Relationship Id="rId9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customXml" Target="../ink/ink11.xml"/><Relationship Id="rId3" Type="http://schemas.openxmlformats.org/officeDocument/2006/relationships/image" Target="../media/image12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10.xml"/><Relationship Id="rId5" Type="http://schemas.openxmlformats.org/officeDocument/2006/relationships/image" Target="../media/image13.png"/><Relationship Id="rId4" Type="http://schemas.openxmlformats.org/officeDocument/2006/relationships/customXml" Target="../ink/ink9.xml"/><Relationship Id="rId9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13" Type="http://schemas.openxmlformats.org/officeDocument/2006/relationships/customXml" Target="../ink/ink13.xml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svg"/><Relationship Id="rId11" Type="http://schemas.openxmlformats.org/officeDocument/2006/relationships/customXml" Target="../ink/ink12.xml"/><Relationship Id="rId5" Type="http://schemas.openxmlformats.org/officeDocument/2006/relationships/image" Target="../media/image18.png"/><Relationship Id="rId10" Type="http://schemas.openxmlformats.org/officeDocument/2006/relationships/image" Target="../media/image23.svg"/><Relationship Id="rId4" Type="http://schemas.openxmlformats.org/officeDocument/2006/relationships/image" Target="../media/image17.svg"/><Relationship Id="rId9" Type="http://schemas.openxmlformats.org/officeDocument/2006/relationships/image" Target="../media/image22.png"/><Relationship Id="rId14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5.png"/><Relationship Id="rId18" Type="http://schemas.openxmlformats.org/officeDocument/2006/relationships/customXml" Target="../ink/ink17.xml"/><Relationship Id="rId26" Type="http://schemas.openxmlformats.org/officeDocument/2006/relationships/customXml" Target="../ink/ink22.xml"/><Relationship Id="rId3" Type="http://schemas.openxmlformats.org/officeDocument/2006/relationships/image" Target="../media/image26.png"/><Relationship Id="rId21" Type="http://schemas.openxmlformats.org/officeDocument/2006/relationships/image" Target="../media/image39.png"/><Relationship Id="rId7" Type="http://schemas.openxmlformats.org/officeDocument/2006/relationships/image" Target="../media/image30.svg"/><Relationship Id="rId12" Type="http://schemas.openxmlformats.org/officeDocument/2006/relationships/customXml" Target="../ink/ink14.xml"/><Relationship Id="rId17" Type="http://schemas.openxmlformats.org/officeDocument/2006/relationships/image" Target="../media/image37.png"/><Relationship Id="rId25" Type="http://schemas.openxmlformats.org/officeDocument/2006/relationships/customXml" Target="../ink/ink21.xml"/><Relationship Id="rId2" Type="http://schemas.openxmlformats.org/officeDocument/2006/relationships/notesSlide" Target="../notesSlides/notesSlide5.xml"/><Relationship Id="rId16" Type="http://schemas.openxmlformats.org/officeDocument/2006/relationships/customXml" Target="../ink/ink16.xml"/><Relationship Id="rId20" Type="http://schemas.openxmlformats.org/officeDocument/2006/relationships/customXml" Target="../ink/ink1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.png"/><Relationship Id="rId11" Type="http://schemas.openxmlformats.org/officeDocument/2006/relationships/image" Target="../media/image34.svg"/><Relationship Id="rId24" Type="http://schemas.openxmlformats.org/officeDocument/2006/relationships/customXml" Target="../ink/ink20.xml"/><Relationship Id="rId5" Type="http://schemas.openxmlformats.org/officeDocument/2006/relationships/image" Target="../media/image28.svg"/><Relationship Id="rId15" Type="http://schemas.openxmlformats.org/officeDocument/2006/relationships/image" Target="../media/image36.png"/><Relationship Id="rId23" Type="http://schemas.openxmlformats.org/officeDocument/2006/relationships/image" Target="../media/image4.png"/><Relationship Id="rId10" Type="http://schemas.openxmlformats.org/officeDocument/2006/relationships/image" Target="../media/image33.png"/><Relationship Id="rId19" Type="http://schemas.openxmlformats.org/officeDocument/2006/relationships/image" Target="../media/image38.png"/><Relationship Id="rId4" Type="http://schemas.openxmlformats.org/officeDocument/2006/relationships/image" Target="../media/image27.png"/><Relationship Id="rId9" Type="http://schemas.openxmlformats.org/officeDocument/2006/relationships/image" Target="../media/image32.svg"/><Relationship Id="rId14" Type="http://schemas.openxmlformats.org/officeDocument/2006/relationships/customXml" Target="../ink/ink15.xml"/><Relationship Id="rId22" Type="http://schemas.openxmlformats.org/officeDocument/2006/relationships/customXml" Target="../ink/ink19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customXml" Target="../ink/ink26.xml"/><Relationship Id="rId3" Type="http://schemas.openxmlformats.org/officeDocument/2006/relationships/image" Target="../media/image40.png"/><Relationship Id="rId7" Type="http://schemas.openxmlformats.org/officeDocument/2006/relationships/customXml" Target="../ink/ink23.xml"/><Relationship Id="rId12" Type="http://schemas.openxmlformats.org/officeDocument/2006/relationships/image" Target="../media/image46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11" Type="http://schemas.openxmlformats.org/officeDocument/2006/relationships/customXml" Target="../ink/ink25.xml"/><Relationship Id="rId5" Type="http://schemas.openxmlformats.org/officeDocument/2006/relationships/image" Target="../media/image42.png"/><Relationship Id="rId15" Type="http://schemas.openxmlformats.org/officeDocument/2006/relationships/customXml" Target="../ink/ink27.xml"/><Relationship Id="rId10" Type="http://schemas.openxmlformats.org/officeDocument/2006/relationships/image" Target="../media/image45.png"/><Relationship Id="rId4" Type="http://schemas.openxmlformats.org/officeDocument/2006/relationships/image" Target="../media/image41.png"/><Relationship Id="rId9" Type="http://schemas.openxmlformats.org/officeDocument/2006/relationships/customXml" Target="../ink/ink24.xml"/><Relationship Id="rId1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8.png"/><Relationship Id="rId7" Type="http://schemas.openxmlformats.org/officeDocument/2006/relationships/customXml" Target="../ink/ink28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ustomXml" Target="../ink/ink29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4.png"/><Relationship Id="rId5" Type="http://schemas.openxmlformats.org/officeDocument/2006/relationships/customXml" Target="../ink/ink30.xml"/><Relationship Id="rId4" Type="http://schemas.openxmlformats.org/officeDocument/2006/relationships/image" Target="../media/image5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png"/><Relationship Id="rId7" Type="http://schemas.openxmlformats.org/officeDocument/2006/relationships/image" Target="../media/image59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8.png"/><Relationship Id="rId11" Type="http://schemas.openxmlformats.org/officeDocument/2006/relationships/image" Target="../media/image63.svg"/><Relationship Id="rId5" Type="http://schemas.openxmlformats.org/officeDocument/2006/relationships/image" Target="../media/image57.svg"/><Relationship Id="rId10" Type="http://schemas.openxmlformats.org/officeDocument/2006/relationships/image" Target="../media/image62.png"/><Relationship Id="rId4" Type="http://schemas.openxmlformats.org/officeDocument/2006/relationships/image" Target="../media/image56.png"/><Relationship Id="rId9" Type="http://schemas.openxmlformats.org/officeDocument/2006/relationships/image" Target="../media/image61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973455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InsurAI Corporate Policy Automation and Intelligence System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439954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Transforming corporate insurance workflows through intelligent automation and real-time transparency for enterprise organizations.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4420910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503896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280190" y="5657017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                                                               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6280190" y="6275070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6280190" y="689312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                                                                                        Amar Kumar Sharma</a:t>
            </a:r>
            <a:endParaRPr lang="en-US" sz="175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48F10DBA-4EA9-41C6-9103-92E0E1401059}"/>
                  </a:ext>
                </a:extLst>
              </p14:cNvPr>
              <p14:cNvContentPartPr/>
              <p14:nvPr/>
            </p14:nvContentPartPr>
            <p14:xfrm rot="-429076">
              <a:off x="12631301" y="7778226"/>
              <a:ext cx="1810248" cy="338498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48F10DBA-4EA9-41C6-9103-92E0E140105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 rot="-429076">
                <a:off x="12568295" y="7715568"/>
                <a:ext cx="1935900" cy="4641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FDC10317-73D8-19D7-1F6B-4456CF90B059}"/>
                  </a:ext>
                </a:extLst>
              </p14:cNvPr>
              <p14:cNvContentPartPr/>
              <p14:nvPr/>
            </p14:nvContentPartPr>
            <p14:xfrm>
              <a:off x="14069045" y="7969402"/>
              <a:ext cx="360" cy="36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FDC10317-73D8-19D7-1F6B-4456CF90B05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4006405" y="7906762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174BE258-A2E2-CFEE-B1C8-B785E0F1BEEC}"/>
                  </a:ext>
                </a:extLst>
              </p14:cNvPr>
              <p14:cNvContentPartPr/>
              <p14:nvPr/>
            </p14:nvContentPartPr>
            <p14:xfrm>
              <a:off x="12894725" y="8032042"/>
              <a:ext cx="1549080" cy="5400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174BE258-A2E2-CFEE-B1C8-B785E0F1BEE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2831725" y="7969042"/>
                <a:ext cx="1674720" cy="17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708973A1-AB08-73AF-B95F-9E4C48CF70D1}"/>
                  </a:ext>
                </a:extLst>
              </p14:cNvPr>
              <p14:cNvContentPartPr/>
              <p14:nvPr/>
            </p14:nvContentPartPr>
            <p14:xfrm>
              <a:off x="12988685" y="7897042"/>
              <a:ext cx="1330200" cy="6264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708973A1-AB08-73AF-B95F-9E4C48CF70D1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2925685" y="7834042"/>
                <a:ext cx="1455840" cy="1882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643307"/>
            <a:ext cx="13042821" cy="2126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700"/>
              </a:lnSpc>
              <a:buNone/>
            </a:pPr>
            <a:r>
              <a:rPr lang="en-US" sz="133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    Thank You!</a:t>
            </a:r>
            <a:endParaRPr lang="en-US" sz="13350" dirty="0"/>
          </a:p>
        </p:txBody>
      </p:sp>
      <p:sp>
        <p:nvSpPr>
          <p:cNvPr id="3" name="Text 1"/>
          <p:cNvSpPr/>
          <p:nvPr/>
        </p:nvSpPr>
        <p:spPr>
          <a:xfrm>
            <a:off x="793790" y="522339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6A3ED846-402E-C6AF-FA9C-B67C24030B2F}"/>
                  </a:ext>
                </a:extLst>
              </p14:cNvPr>
              <p14:cNvContentPartPr/>
              <p14:nvPr/>
            </p14:nvContentPartPr>
            <p14:xfrm>
              <a:off x="12791405" y="7886275"/>
              <a:ext cx="1641960" cy="1080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6A3ED846-402E-C6AF-FA9C-B67C24030B2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728405" y="7823635"/>
                <a:ext cx="1767600" cy="13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1DB6880-CAEE-0E57-58A5-B0AD96CFF8BB}"/>
                  </a:ext>
                </a:extLst>
              </p14:cNvPr>
              <p14:cNvContentPartPr/>
              <p14:nvPr/>
            </p14:nvContentPartPr>
            <p14:xfrm>
              <a:off x="12863765" y="7915795"/>
              <a:ext cx="1659600" cy="23292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1DB6880-CAEE-0E57-58A5-B0AD96CFF8B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801125" y="7852795"/>
                <a:ext cx="1785240" cy="3585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003102"/>
            <a:ext cx="7251025" cy="460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90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The Cost of Manual Insurance Processes</a:t>
            </a:r>
            <a:endParaRPr lang="en-US" sz="2900" dirty="0"/>
          </a:p>
        </p:txBody>
      </p:sp>
      <p:sp>
        <p:nvSpPr>
          <p:cNvPr id="4" name="Text 1"/>
          <p:cNvSpPr/>
          <p:nvPr/>
        </p:nvSpPr>
        <p:spPr>
          <a:xfrm>
            <a:off x="6280190" y="1684973"/>
            <a:ext cx="7556421" cy="4714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Traditional corporate insurance management creates significant operational friction and financial risk across the enterprise.</a:t>
            </a:r>
            <a:endParaRPr lang="en-US" sz="1150" dirty="0"/>
          </a:p>
        </p:txBody>
      </p:sp>
      <p:sp>
        <p:nvSpPr>
          <p:cNvPr id="5" name="Shape 2"/>
          <p:cNvSpPr/>
          <p:nvPr/>
        </p:nvSpPr>
        <p:spPr>
          <a:xfrm>
            <a:off x="6280190" y="2322314"/>
            <a:ext cx="7556421" cy="1115497"/>
          </a:xfrm>
          <a:prstGeom prst="roundRect">
            <a:avLst>
              <a:gd name="adj" fmla="val 6558"/>
            </a:avLst>
          </a:prstGeom>
          <a:solidFill>
            <a:srgbClr val="F9F9FF"/>
          </a:solidFill>
          <a:ln w="15240">
            <a:solidFill>
              <a:srgbClr val="B8C3DF"/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6264950" y="2322314"/>
            <a:ext cx="60960" cy="1115497"/>
          </a:xfrm>
          <a:prstGeom prst="roundRect">
            <a:avLst>
              <a:gd name="adj" fmla="val 101581"/>
            </a:avLst>
          </a:prstGeom>
          <a:solidFill>
            <a:srgbClr val="1B54DA"/>
          </a:solidFill>
          <a:ln/>
        </p:spPr>
      </p:sp>
      <p:sp>
        <p:nvSpPr>
          <p:cNvPr id="7" name="Text 4"/>
          <p:cNvSpPr/>
          <p:nvPr/>
        </p:nvSpPr>
        <p:spPr>
          <a:xfrm>
            <a:off x="6488549" y="2484953"/>
            <a:ext cx="2300526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Paper-Based Bottlenecks</a:t>
            </a:r>
            <a:endParaRPr lang="en-US" sz="1450" dirty="0"/>
          </a:p>
        </p:txBody>
      </p:sp>
      <p:sp>
        <p:nvSpPr>
          <p:cNvPr id="8" name="Text 5"/>
          <p:cNvSpPr/>
          <p:nvPr/>
        </p:nvSpPr>
        <p:spPr>
          <a:xfrm>
            <a:off x="6488549" y="2803684"/>
            <a:ext cx="7185422" cy="4714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Employees submit claims through slow email chains and physical forms, creating delays of 5-7 business days per submission.</a:t>
            </a:r>
            <a:endParaRPr lang="en-US" sz="1150" dirty="0"/>
          </a:p>
        </p:txBody>
      </p:sp>
      <p:sp>
        <p:nvSpPr>
          <p:cNvPr id="9" name="Shape 6"/>
          <p:cNvSpPr/>
          <p:nvPr/>
        </p:nvSpPr>
        <p:spPr>
          <a:xfrm>
            <a:off x="6280190" y="3585210"/>
            <a:ext cx="7556421" cy="1115497"/>
          </a:xfrm>
          <a:prstGeom prst="roundRect">
            <a:avLst>
              <a:gd name="adj" fmla="val 6558"/>
            </a:avLst>
          </a:prstGeom>
          <a:solidFill>
            <a:srgbClr val="F9F9FF"/>
          </a:solidFill>
          <a:ln w="15240">
            <a:solidFill>
              <a:srgbClr val="B8C3DF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6264950" y="3585210"/>
            <a:ext cx="60960" cy="1115497"/>
          </a:xfrm>
          <a:prstGeom prst="roundRect">
            <a:avLst>
              <a:gd name="adj" fmla="val 101581"/>
            </a:avLst>
          </a:prstGeom>
          <a:solidFill>
            <a:srgbClr val="1B54DA"/>
          </a:solidFill>
          <a:ln/>
        </p:spPr>
      </p:sp>
      <p:sp>
        <p:nvSpPr>
          <p:cNvPr id="11" name="Text 8"/>
          <p:cNvSpPr/>
          <p:nvPr/>
        </p:nvSpPr>
        <p:spPr>
          <a:xfrm>
            <a:off x="6488549" y="3747849"/>
            <a:ext cx="2365772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Manual Verification Errors</a:t>
            </a:r>
            <a:endParaRPr lang="en-US" sz="1450" dirty="0"/>
          </a:p>
        </p:txBody>
      </p:sp>
      <p:sp>
        <p:nvSpPr>
          <p:cNvPr id="12" name="Text 9"/>
          <p:cNvSpPr/>
          <p:nvPr/>
        </p:nvSpPr>
        <p:spPr>
          <a:xfrm>
            <a:off x="6488549" y="4066580"/>
            <a:ext cx="7185422" cy="4714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HR teams manually verify eligibility for every claim, leading to approval inconsistencies and compliance risks.</a:t>
            </a:r>
            <a:endParaRPr lang="en-US" sz="1150" dirty="0"/>
          </a:p>
        </p:txBody>
      </p:sp>
      <p:sp>
        <p:nvSpPr>
          <p:cNvPr id="13" name="Shape 10"/>
          <p:cNvSpPr/>
          <p:nvPr/>
        </p:nvSpPr>
        <p:spPr>
          <a:xfrm>
            <a:off x="6280190" y="4848106"/>
            <a:ext cx="7556421" cy="1115497"/>
          </a:xfrm>
          <a:prstGeom prst="roundRect">
            <a:avLst>
              <a:gd name="adj" fmla="val 6558"/>
            </a:avLst>
          </a:prstGeom>
          <a:solidFill>
            <a:srgbClr val="F9F9FF"/>
          </a:solidFill>
          <a:ln w="15240">
            <a:solidFill>
              <a:srgbClr val="B8C3DF"/>
            </a:solidFill>
            <a:prstDash val="solid"/>
          </a:ln>
        </p:spPr>
      </p:sp>
      <p:sp>
        <p:nvSpPr>
          <p:cNvPr id="14" name="Shape 11"/>
          <p:cNvSpPr/>
          <p:nvPr/>
        </p:nvSpPr>
        <p:spPr>
          <a:xfrm>
            <a:off x="6264950" y="4848106"/>
            <a:ext cx="60960" cy="1115497"/>
          </a:xfrm>
          <a:prstGeom prst="roundRect">
            <a:avLst>
              <a:gd name="adj" fmla="val 101581"/>
            </a:avLst>
          </a:prstGeom>
          <a:solidFill>
            <a:srgbClr val="1B54DA"/>
          </a:solidFill>
          <a:ln/>
        </p:spPr>
      </p:sp>
      <p:sp>
        <p:nvSpPr>
          <p:cNvPr id="15" name="Text 12"/>
          <p:cNvSpPr/>
          <p:nvPr/>
        </p:nvSpPr>
        <p:spPr>
          <a:xfrm>
            <a:off x="6488549" y="5010745"/>
            <a:ext cx="1842968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Zero Transparency</a:t>
            </a:r>
            <a:endParaRPr lang="en-US" sz="1450" dirty="0"/>
          </a:p>
        </p:txBody>
      </p:sp>
      <p:sp>
        <p:nvSpPr>
          <p:cNvPr id="16" name="Text 13"/>
          <p:cNvSpPr/>
          <p:nvPr/>
        </p:nvSpPr>
        <p:spPr>
          <a:xfrm>
            <a:off x="6488549" y="5329476"/>
            <a:ext cx="7185422" cy="4714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Employees have no visibility into claim status, generating constant support inquiries and diminishing trust.</a:t>
            </a:r>
            <a:endParaRPr lang="en-US" sz="1150" dirty="0"/>
          </a:p>
        </p:txBody>
      </p:sp>
      <p:sp>
        <p:nvSpPr>
          <p:cNvPr id="17" name="Shape 14"/>
          <p:cNvSpPr/>
          <p:nvPr/>
        </p:nvSpPr>
        <p:spPr>
          <a:xfrm>
            <a:off x="6280190" y="6111002"/>
            <a:ext cx="7556421" cy="1115497"/>
          </a:xfrm>
          <a:prstGeom prst="roundRect">
            <a:avLst>
              <a:gd name="adj" fmla="val 6558"/>
            </a:avLst>
          </a:prstGeom>
          <a:solidFill>
            <a:srgbClr val="F9F9FF"/>
          </a:solidFill>
          <a:ln w="15240">
            <a:solidFill>
              <a:srgbClr val="B8C3DF"/>
            </a:solidFill>
            <a:prstDash val="solid"/>
          </a:ln>
        </p:spPr>
      </p:sp>
      <p:sp>
        <p:nvSpPr>
          <p:cNvPr id="18" name="Shape 15"/>
          <p:cNvSpPr/>
          <p:nvPr/>
        </p:nvSpPr>
        <p:spPr>
          <a:xfrm>
            <a:off x="6264950" y="6111002"/>
            <a:ext cx="60960" cy="1115497"/>
          </a:xfrm>
          <a:prstGeom prst="roundRect">
            <a:avLst>
              <a:gd name="adj" fmla="val 101581"/>
            </a:avLst>
          </a:prstGeom>
          <a:solidFill>
            <a:srgbClr val="1B54DA"/>
          </a:solidFill>
          <a:ln/>
        </p:spPr>
      </p:sp>
      <p:sp>
        <p:nvSpPr>
          <p:cNvPr id="19" name="Text 16"/>
          <p:cNvSpPr/>
          <p:nvPr/>
        </p:nvSpPr>
        <p:spPr>
          <a:xfrm>
            <a:off x="6488549" y="6273641"/>
            <a:ext cx="2519005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Unchecked Fraud Exposure</a:t>
            </a:r>
            <a:endParaRPr lang="en-US" sz="1450" dirty="0"/>
          </a:p>
        </p:txBody>
      </p:sp>
      <p:sp>
        <p:nvSpPr>
          <p:cNvPr id="20" name="Text 17"/>
          <p:cNvSpPr/>
          <p:nvPr/>
        </p:nvSpPr>
        <p:spPr>
          <a:xfrm>
            <a:off x="6488549" y="6592372"/>
            <a:ext cx="7185422" cy="4714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Without automated detection systems, duplicate claims and suspicious patterns result in preventable financial losses.</a:t>
            </a:r>
            <a:endParaRPr lang="en-US" sz="115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52763A6F-BE1F-8036-0869-07D52A5BB6DC}"/>
                  </a:ext>
                </a:extLst>
              </p14:cNvPr>
              <p14:cNvContentPartPr/>
              <p14:nvPr/>
            </p14:nvContentPartPr>
            <p14:xfrm>
              <a:off x="12904445" y="8021275"/>
              <a:ext cx="1601640" cy="84240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52763A6F-BE1F-8036-0869-07D52A5BB6D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841445" y="7958635"/>
                <a:ext cx="1727280" cy="20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717794BB-B43C-338D-6769-A72136ED0CBE}"/>
                  </a:ext>
                </a:extLst>
              </p14:cNvPr>
              <p14:cNvContentPartPr/>
              <p14:nvPr/>
            </p14:nvContentPartPr>
            <p14:xfrm>
              <a:off x="12822005" y="7740835"/>
              <a:ext cx="1631880" cy="13572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717794BB-B43C-338D-6769-A72136ED0CB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759365" y="7678195"/>
                <a:ext cx="1757520" cy="26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719E4728-B509-D357-C378-2B33CA7F9264}"/>
                  </a:ext>
                </a:extLst>
              </p14:cNvPr>
              <p14:cNvContentPartPr/>
              <p14:nvPr/>
            </p14:nvContentPartPr>
            <p14:xfrm>
              <a:off x="12874205" y="7907515"/>
              <a:ext cx="1247400" cy="51480"/>
            </p14:xfrm>
          </p:contentPart>
        </mc:Choice>
        <mc:Fallback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719E4728-B509-D357-C378-2B33CA7F926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2811565" y="7844875"/>
                <a:ext cx="1373040" cy="17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03EA9176-4837-6AFF-2D60-1CD504E10539}"/>
                  </a:ext>
                </a:extLst>
              </p14:cNvPr>
              <p14:cNvContentPartPr/>
              <p14:nvPr/>
            </p14:nvContentPartPr>
            <p14:xfrm>
              <a:off x="13279205" y="8011195"/>
              <a:ext cx="343800" cy="36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03EA9176-4837-6AFF-2D60-1CD504E1053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3216565" y="7948195"/>
                <a:ext cx="469440" cy="1260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15553" y="483632"/>
            <a:ext cx="11745635" cy="5495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00"/>
              </a:lnSpc>
              <a:buNone/>
            </a:pPr>
            <a:r>
              <a:rPr lang="en-US" sz="3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The InsurAI Platform: Intelligence Meets Transparency</a:t>
            </a:r>
            <a:endParaRPr lang="en-US" sz="3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553" y="1494949"/>
            <a:ext cx="6485096" cy="648509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37371" y="1472922"/>
            <a:ext cx="3235881" cy="3298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Built for Enterprise Scale</a:t>
            </a:r>
            <a:endParaRPr lang="en-US" sz="2050" dirty="0"/>
          </a:p>
        </p:txBody>
      </p:sp>
      <p:sp>
        <p:nvSpPr>
          <p:cNvPr id="5" name="Text 2"/>
          <p:cNvSpPr/>
          <p:nvPr/>
        </p:nvSpPr>
        <p:spPr>
          <a:xfrm>
            <a:off x="7537371" y="1978581"/>
            <a:ext cx="6485096" cy="8440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InsurAI replaces fragmented manual workflows with a unified, intelligent platform designed to support thousands of employees across large organizations.</a:t>
            </a:r>
            <a:endParaRPr lang="en-US" sz="1350" dirty="0"/>
          </a:p>
        </p:txBody>
      </p:sp>
      <p:sp>
        <p:nvSpPr>
          <p:cNvPr id="6" name="Text 3"/>
          <p:cNvSpPr/>
          <p:nvPr/>
        </p:nvSpPr>
        <p:spPr>
          <a:xfrm>
            <a:off x="7537371" y="2980849"/>
            <a:ext cx="6485096" cy="8440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Our modern web architecture combines </a:t>
            </a:r>
            <a:r>
              <a:rPr lang="en-US" sz="135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React.js</a:t>
            </a:r>
            <a:r>
              <a:rPr lang="en-US" sz="13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and </a:t>
            </a:r>
            <a:r>
              <a:rPr lang="en-US" sz="135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Spring Boot</a:t>
            </a:r>
            <a:r>
              <a:rPr lang="en-US" sz="13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to deliver real-time automation, AI-powered fraud detection, and complete visibility into every stage of the insurance lifecycle.</a:t>
            </a:r>
            <a:endParaRPr lang="en-US" sz="135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F6269D96-763D-CD97-E865-6273CE5D5407}"/>
                  </a:ext>
                </a:extLst>
              </p14:cNvPr>
              <p14:cNvContentPartPr/>
              <p14:nvPr/>
            </p14:nvContentPartPr>
            <p14:xfrm>
              <a:off x="12946925" y="7833715"/>
              <a:ext cx="1495800" cy="5328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F6269D96-763D-CD97-E865-6273CE5D540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883925" y="7770715"/>
                <a:ext cx="1621440" cy="17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417646E1-4B70-7B8D-63AE-36A2BBED79BE}"/>
                  </a:ext>
                </a:extLst>
              </p14:cNvPr>
              <p14:cNvContentPartPr/>
              <p14:nvPr/>
            </p14:nvContentPartPr>
            <p14:xfrm>
              <a:off x="12957005" y="8000755"/>
              <a:ext cx="1496520" cy="72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417646E1-4B70-7B8D-63AE-36A2BBED79B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894365" y="7874755"/>
                <a:ext cx="1622160" cy="25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013088BC-A06F-0B11-2E4E-FB217F9D7BB4}"/>
                  </a:ext>
                </a:extLst>
              </p14:cNvPr>
              <p14:cNvContentPartPr/>
              <p14:nvPr/>
            </p14:nvContentPartPr>
            <p14:xfrm>
              <a:off x="12936485" y="8010835"/>
              <a:ext cx="1496880" cy="3204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013088BC-A06F-0B11-2E4E-FB217F9D7BB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2873845" y="7948195"/>
                <a:ext cx="1622520" cy="1576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7596" y="928211"/>
            <a:ext cx="12917924" cy="6510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410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Four Pillars of Automated Insurance Management</a:t>
            </a:r>
            <a:endParaRPr lang="en-US" sz="4100" dirty="0"/>
          </a:p>
        </p:txBody>
      </p:sp>
      <p:sp>
        <p:nvSpPr>
          <p:cNvPr id="3" name="Shape 1"/>
          <p:cNvSpPr/>
          <p:nvPr/>
        </p:nvSpPr>
        <p:spPr>
          <a:xfrm>
            <a:off x="767596" y="1995845"/>
            <a:ext cx="6443424" cy="2381964"/>
          </a:xfrm>
          <a:prstGeom prst="roundRect">
            <a:avLst>
              <a:gd name="adj" fmla="val 3674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983456" y="2211705"/>
            <a:ext cx="624959" cy="624959"/>
          </a:xfrm>
          <a:prstGeom prst="roundRect">
            <a:avLst>
              <a:gd name="adj" fmla="val 14629897"/>
            </a:avLst>
          </a:prstGeom>
          <a:solidFill>
            <a:srgbClr val="1B54DA"/>
          </a:solidFill>
          <a:ln/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55263" y="2383512"/>
            <a:ext cx="281226" cy="281226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983456" y="3044904"/>
            <a:ext cx="2943939" cy="325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Automated Processing</a:t>
            </a:r>
            <a:endParaRPr lang="en-US" sz="2050" dirty="0"/>
          </a:p>
        </p:txBody>
      </p:sp>
      <p:sp>
        <p:nvSpPr>
          <p:cNvPr id="7" name="Text 4"/>
          <p:cNvSpPr/>
          <p:nvPr/>
        </p:nvSpPr>
        <p:spPr>
          <a:xfrm>
            <a:off x="983456" y="3495199"/>
            <a:ext cx="6011704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Instant eligibility verification and approval workflows reduce processing time from days to minutes.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7419261" y="1995845"/>
            <a:ext cx="6443543" cy="2381964"/>
          </a:xfrm>
          <a:prstGeom prst="roundRect">
            <a:avLst>
              <a:gd name="adj" fmla="val 3674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7635121" y="2211705"/>
            <a:ext cx="624959" cy="624959"/>
          </a:xfrm>
          <a:prstGeom prst="roundRect">
            <a:avLst>
              <a:gd name="adj" fmla="val 14629897"/>
            </a:avLst>
          </a:prstGeom>
          <a:solidFill>
            <a:srgbClr val="1B54DA"/>
          </a:solidFill>
          <a:ln/>
        </p:spPr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806928" y="2383512"/>
            <a:ext cx="281226" cy="281226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7635121" y="3044904"/>
            <a:ext cx="2604254" cy="325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AI Fraud Detection</a:t>
            </a:r>
            <a:endParaRPr lang="en-US" sz="2050" dirty="0"/>
          </a:p>
        </p:txBody>
      </p:sp>
      <p:sp>
        <p:nvSpPr>
          <p:cNvPr id="12" name="Text 8"/>
          <p:cNvSpPr/>
          <p:nvPr/>
        </p:nvSpPr>
        <p:spPr>
          <a:xfrm>
            <a:off x="7635121" y="3495199"/>
            <a:ext cx="6011823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Machine learning algorithms identify duplicate claims and anomalous patterns before they impact your bottom line.</a:t>
            </a:r>
            <a:endParaRPr lang="en-US" sz="1600" dirty="0"/>
          </a:p>
        </p:txBody>
      </p:sp>
      <p:sp>
        <p:nvSpPr>
          <p:cNvPr id="13" name="Shape 9"/>
          <p:cNvSpPr/>
          <p:nvPr/>
        </p:nvSpPr>
        <p:spPr>
          <a:xfrm>
            <a:off x="767596" y="4586049"/>
            <a:ext cx="6443424" cy="2715339"/>
          </a:xfrm>
          <a:prstGeom prst="roundRect">
            <a:avLst>
              <a:gd name="adj" fmla="val 3223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14" name="Shape 10"/>
          <p:cNvSpPr/>
          <p:nvPr/>
        </p:nvSpPr>
        <p:spPr>
          <a:xfrm>
            <a:off x="983456" y="4801910"/>
            <a:ext cx="624959" cy="624959"/>
          </a:xfrm>
          <a:prstGeom prst="roundRect">
            <a:avLst>
              <a:gd name="adj" fmla="val 14629897"/>
            </a:avLst>
          </a:prstGeom>
          <a:solidFill>
            <a:srgbClr val="1B54DA"/>
          </a:solidFill>
          <a:ln/>
        </p:spPr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55263" y="4973717"/>
            <a:ext cx="281226" cy="281226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983456" y="5635109"/>
            <a:ext cx="2604254" cy="325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Real-Time Tracking</a:t>
            </a:r>
            <a:endParaRPr lang="en-US" sz="2050" dirty="0"/>
          </a:p>
        </p:txBody>
      </p:sp>
      <p:sp>
        <p:nvSpPr>
          <p:cNvPr id="17" name="Text 12"/>
          <p:cNvSpPr/>
          <p:nvPr/>
        </p:nvSpPr>
        <p:spPr>
          <a:xfrm>
            <a:off x="983456" y="6085403"/>
            <a:ext cx="6011704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Complete transparency allows employees to monitor claim status at every stage, reducing support overhead.</a:t>
            </a:r>
            <a:endParaRPr lang="en-US" sz="1600" dirty="0"/>
          </a:p>
        </p:txBody>
      </p:sp>
      <p:sp>
        <p:nvSpPr>
          <p:cNvPr id="18" name="Shape 13"/>
          <p:cNvSpPr/>
          <p:nvPr/>
        </p:nvSpPr>
        <p:spPr>
          <a:xfrm>
            <a:off x="7419261" y="4586049"/>
            <a:ext cx="6443543" cy="2715339"/>
          </a:xfrm>
          <a:prstGeom prst="roundRect">
            <a:avLst>
              <a:gd name="adj" fmla="val 3223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19" name="Shape 14"/>
          <p:cNvSpPr/>
          <p:nvPr/>
        </p:nvSpPr>
        <p:spPr>
          <a:xfrm>
            <a:off x="7635121" y="4801910"/>
            <a:ext cx="624959" cy="624959"/>
          </a:xfrm>
          <a:prstGeom prst="roundRect">
            <a:avLst>
              <a:gd name="adj" fmla="val 14629897"/>
            </a:avLst>
          </a:prstGeom>
          <a:solidFill>
            <a:srgbClr val="1B54DA"/>
          </a:solidFill>
          <a:ln/>
        </p:spPr>
      </p:sp>
      <p:pic>
        <p:nvPicPr>
          <p:cNvPr id="20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806928" y="4973717"/>
            <a:ext cx="281226" cy="281226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7635121" y="5635109"/>
            <a:ext cx="2604254" cy="325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Predictive Insights</a:t>
            </a:r>
            <a:endParaRPr lang="en-US" sz="2050" dirty="0"/>
          </a:p>
        </p:txBody>
      </p:sp>
      <p:sp>
        <p:nvSpPr>
          <p:cNvPr id="22" name="Text 16"/>
          <p:cNvSpPr/>
          <p:nvPr/>
        </p:nvSpPr>
        <p:spPr>
          <a:xfrm>
            <a:off x="7635121" y="6085403"/>
            <a:ext cx="6011823" cy="10001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Data-driven analytics empower HR teams with actionable intelligence to optimize policy management and reduce costs.</a:t>
            </a:r>
            <a:endParaRPr lang="en-US" sz="16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AB987596-F052-B856-B282-38DA48A34FAF}"/>
                  </a:ext>
                </a:extLst>
              </p14:cNvPr>
              <p14:cNvContentPartPr/>
              <p14:nvPr/>
            </p14:nvContentPartPr>
            <p14:xfrm>
              <a:off x="12884645" y="7865755"/>
              <a:ext cx="1631520" cy="2124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AB987596-F052-B856-B282-38DA48A34FAF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2821645" y="7802755"/>
                <a:ext cx="1757160" cy="14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F7A00E4F-F08E-8551-5DDF-343E819332F0}"/>
                  </a:ext>
                </a:extLst>
              </p14:cNvPr>
              <p14:cNvContentPartPr/>
              <p14:nvPr/>
            </p14:nvContentPartPr>
            <p14:xfrm>
              <a:off x="12926405" y="8010475"/>
              <a:ext cx="1528200" cy="43200"/>
            </p14:xfrm>
          </p:contentPart>
        </mc:Choice>
        <mc:Fallback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F7A00E4F-F08E-8551-5DDF-343E819332F0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2863405" y="7947835"/>
                <a:ext cx="1653840" cy="1688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793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21016" y="577215"/>
            <a:ext cx="6842760" cy="4263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50"/>
              </a:lnSpc>
              <a:buNone/>
            </a:pPr>
            <a:r>
              <a:rPr lang="en-US" sz="26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Modern Technology Stack Built for Scale</a:t>
            </a:r>
            <a:endParaRPr lang="en-US" sz="2650" dirty="0"/>
          </a:p>
        </p:txBody>
      </p:sp>
      <p:sp>
        <p:nvSpPr>
          <p:cNvPr id="4" name="Shape 1"/>
          <p:cNvSpPr/>
          <p:nvPr/>
        </p:nvSpPr>
        <p:spPr>
          <a:xfrm>
            <a:off x="6221016" y="1412915"/>
            <a:ext cx="7674769" cy="1306116"/>
          </a:xfrm>
          <a:prstGeom prst="roundRect">
            <a:avLst>
              <a:gd name="adj" fmla="val 5601"/>
            </a:avLst>
          </a:prstGeom>
          <a:solidFill>
            <a:srgbClr val="F9F9FF"/>
          </a:solidFill>
          <a:ln/>
        </p:spPr>
      </p:sp>
      <p:sp>
        <p:nvSpPr>
          <p:cNvPr id="5" name="Shape 2"/>
          <p:cNvSpPr/>
          <p:nvPr/>
        </p:nvSpPr>
        <p:spPr>
          <a:xfrm>
            <a:off x="6221016" y="1397675"/>
            <a:ext cx="7674769" cy="60960"/>
          </a:xfrm>
          <a:prstGeom prst="roundRect">
            <a:avLst>
              <a:gd name="adj" fmla="val 94008"/>
            </a:avLst>
          </a:prstGeom>
          <a:solidFill>
            <a:srgbClr val="1B54DA"/>
          </a:solidFill>
          <a:ln/>
        </p:spPr>
      </p:sp>
      <p:sp>
        <p:nvSpPr>
          <p:cNvPr id="6" name="Shape 3"/>
          <p:cNvSpPr/>
          <p:nvPr/>
        </p:nvSpPr>
        <p:spPr>
          <a:xfrm>
            <a:off x="9853732" y="1208246"/>
            <a:ext cx="409337" cy="409337"/>
          </a:xfrm>
          <a:prstGeom prst="roundRect">
            <a:avLst>
              <a:gd name="adj" fmla="val 223386"/>
            </a:avLst>
          </a:prstGeom>
          <a:solidFill>
            <a:srgbClr val="1B54DA"/>
          </a:solidFill>
          <a:ln/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976485" y="1331000"/>
            <a:ext cx="163711" cy="163711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6372701" y="1754029"/>
            <a:ext cx="1705570" cy="2132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Frontend Layer</a:t>
            </a:r>
            <a:endParaRPr lang="en-US" sz="1300" dirty="0"/>
          </a:p>
        </p:txBody>
      </p:sp>
      <p:sp>
        <p:nvSpPr>
          <p:cNvPr id="9" name="Text 5"/>
          <p:cNvSpPr/>
          <p:nvPr/>
        </p:nvSpPr>
        <p:spPr>
          <a:xfrm>
            <a:off x="6372701" y="2049066"/>
            <a:ext cx="7371398" cy="2182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React.js, CSS</a:t>
            </a:r>
            <a:endParaRPr lang="en-US" sz="1050" dirty="0"/>
          </a:p>
        </p:txBody>
      </p:sp>
      <p:sp>
        <p:nvSpPr>
          <p:cNvPr id="10" name="Text 6"/>
          <p:cNvSpPr/>
          <p:nvPr/>
        </p:nvSpPr>
        <p:spPr>
          <a:xfrm>
            <a:off x="6372701" y="2349103"/>
            <a:ext cx="7371398" cy="2182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Responsive, intuitive interfaces optimized for employee and administrator workflows.</a:t>
            </a:r>
            <a:endParaRPr lang="en-US" sz="1050" dirty="0"/>
          </a:p>
        </p:txBody>
      </p:sp>
      <p:sp>
        <p:nvSpPr>
          <p:cNvPr id="11" name="Shape 7"/>
          <p:cNvSpPr/>
          <p:nvPr/>
        </p:nvSpPr>
        <p:spPr>
          <a:xfrm>
            <a:off x="6221016" y="3060144"/>
            <a:ext cx="7674769" cy="1306116"/>
          </a:xfrm>
          <a:prstGeom prst="roundRect">
            <a:avLst>
              <a:gd name="adj" fmla="val 5601"/>
            </a:avLst>
          </a:prstGeom>
          <a:solidFill>
            <a:srgbClr val="F9F9FF"/>
          </a:solidFill>
          <a:ln/>
        </p:spPr>
      </p:sp>
      <p:sp>
        <p:nvSpPr>
          <p:cNvPr id="12" name="Shape 8"/>
          <p:cNvSpPr/>
          <p:nvPr/>
        </p:nvSpPr>
        <p:spPr>
          <a:xfrm>
            <a:off x="6221016" y="3044904"/>
            <a:ext cx="7674769" cy="60960"/>
          </a:xfrm>
          <a:prstGeom prst="roundRect">
            <a:avLst>
              <a:gd name="adj" fmla="val 94008"/>
            </a:avLst>
          </a:prstGeom>
          <a:solidFill>
            <a:srgbClr val="1B54DA"/>
          </a:solidFill>
          <a:ln/>
        </p:spPr>
      </p:sp>
      <p:sp>
        <p:nvSpPr>
          <p:cNvPr id="13" name="Shape 9"/>
          <p:cNvSpPr/>
          <p:nvPr/>
        </p:nvSpPr>
        <p:spPr>
          <a:xfrm>
            <a:off x="9853732" y="2855476"/>
            <a:ext cx="409337" cy="409337"/>
          </a:xfrm>
          <a:prstGeom prst="roundRect">
            <a:avLst>
              <a:gd name="adj" fmla="val 223386"/>
            </a:avLst>
          </a:prstGeom>
          <a:solidFill>
            <a:srgbClr val="1B54DA"/>
          </a:solidFill>
          <a:ln/>
        </p:spPr>
      </p:sp>
      <p:pic>
        <p:nvPicPr>
          <p:cNvPr id="14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976485" y="2978229"/>
            <a:ext cx="163711" cy="163711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6372701" y="3401258"/>
            <a:ext cx="1705570" cy="2132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Backend Services</a:t>
            </a:r>
            <a:endParaRPr lang="en-US" sz="1300" dirty="0"/>
          </a:p>
        </p:txBody>
      </p:sp>
      <p:sp>
        <p:nvSpPr>
          <p:cNvPr id="16" name="Text 11"/>
          <p:cNvSpPr/>
          <p:nvPr/>
        </p:nvSpPr>
        <p:spPr>
          <a:xfrm>
            <a:off x="6372701" y="3696295"/>
            <a:ext cx="7371398" cy="2182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Java, Spring Boot, Spring Data JPA</a:t>
            </a:r>
            <a:endParaRPr lang="en-US" sz="1050" dirty="0"/>
          </a:p>
        </p:txBody>
      </p:sp>
      <p:sp>
        <p:nvSpPr>
          <p:cNvPr id="17" name="Text 12"/>
          <p:cNvSpPr/>
          <p:nvPr/>
        </p:nvSpPr>
        <p:spPr>
          <a:xfrm>
            <a:off x="6372701" y="3996333"/>
            <a:ext cx="7371398" cy="2182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Enterprise-grade application logic with proven scalability and reliability.</a:t>
            </a:r>
            <a:endParaRPr lang="en-US" sz="1050" dirty="0"/>
          </a:p>
        </p:txBody>
      </p:sp>
      <p:sp>
        <p:nvSpPr>
          <p:cNvPr id="18" name="Shape 13"/>
          <p:cNvSpPr/>
          <p:nvPr/>
        </p:nvSpPr>
        <p:spPr>
          <a:xfrm>
            <a:off x="6221016" y="4707374"/>
            <a:ext cx="7674769" cy="1306116"/>
          </a:xfrm>
          <a:prstGeom prst="roundRect">
            <a:avLst>
              <a:gd name="adj" fmla="val 5601"/>
            </a:avLst>
          </a:prstGeom>
          <a:solidFill>
            <a:srgbClr val="F9F9FF"/>
          </a:solidFill>
          <a:ln/>
        </p:spPr>
      </p:sp>
      <p:sp>
        <p:nvSpPr>
          <p:cNvPr id="19" name="Shape 14"/>
          <p:cNvSpPr/>
          <p:nvPr/>
        </p:nvSpPr>
        <p:spPr>
          <a:xfrm>
            <a:off x="6221016" y="4692134"/>
            <a:ext cx="7674769" cy="60960"/>
          </a:xfrm>
          <a:prstGeom prst="roundRect">
            <a:avLst>
              <a:gd name="adj" fmla="val 94008"/>
            </a:avLst>
          </a:prstGeom>
          <a:solidFill>
            <a:srgbClr val="1B54DA"/>
          </a:solidFill>
          <a:ln/>
        </p:spPr>
      </p:sp>
      <p:sp>
        <p:nvSpPr>
          <p:cNvPr id="20" name="Shape 15"/>
          <p:cNvSpPr/>
          <p:nvPr/>
        </p:nvSpPr>
        <p:spPr>
          <a:xfrm>
            <a:off x="9853732" y="4502706"/>
            <a:ext cx="409337" cy="409337"/>
          </a:xfrm>
          <a:prstGeom prst="roundRect">
            <a:avLst>
              <a:gd name="adj" fmla="val 223386"/>
            </a:avLst>
          </a:prstGeom>
          <a:solidFill>
            <a:srgbClr val="1B54DA"/>
          </a:solidFill>
          <a:ln/>
        </p:spPr>
      </p:sp>
      <p:pic>
        <p:nvPicPr>
          <p:cNvPr id="21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976485" y="4625459"/>
            <a:ext cx="163711" cy="163711"/>
          </a:xfrm>
          <a:prstGeom prst="rect">
            <a:avLst/>
          </a:prstGeom>
        </p:spPr>
      </p:pic>
      <p:sp>
        <p:nvSpPr>
          <p:cNvPr id="22" name="Text 16"/>
          <p:cNvSpPr/>
          <p:nvPr/>
        </p:nvSpPr>
        <p:spPr>
          <a:xfrm>
            <a:off x="6372701" y="5048488"/>
            <a:ext cx="1705570" cy="2132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Data Management</a:t>
            </a:r>
            <a:endParaRPr lang="en-US" sz="1300" dirty="0"/>
          </a:p>
        </p:txBody>
      </p:sp>
      <p:sp>
        <p:nvSpPr>
          <p:cNvPr id="23" name="Text 17"/>
          <p:cNvSpPr/>
          <p:nvPr/>
        </p:nvSpPr>
        <p:spPr>
          <a:xfrm>
            <a:off x="6372701" y="5343525"/>
            <a:ext cx="7371398" cy="2182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MySQL Database</a:t>
            </a:r>
            <a:endParaRPr lang="en-US" sz="1050" dirty="0"/>
          </a:p>
        </p:txBody>
      </p:sp>
      <p:sp>
        <p:nvSpPr>
          <p:cNvPr id="24" name="Text 18"/>
          <p:cNvSpPr/>
          <p:nvPr/>
        </p:nvSpPr>
        <p:spPr>
          <a:xfrm>
            <a:off x="6372701" y="5643563"/>
            <a:ext cx="7371398" cy="2182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Structured storage ensuring data integrity and high-performance query execution.</a:t>
            </a:r>
            <a:endParaRPr lang="en-US" sz="1050" dirty="0"/>
          </a:p>
        </p:txBody>
      </p:sp>
      <p:sp>
        <p:nvSpPr>
          <p:cNvPr id="25" name="Shape 19"/>
          <p:cNvSpPr/>
          <p:nvPr/>
        </p:nvSpPr>
        <p:spPr>
          <a:xfrm>
            <a:off x="6221016" y="6354604"/>
            <a:ext cx="7674769" cy="1306116"/>
          </a:xfrm>
          <a:prstGeom prst="roundRect">
            <a:avLst>
              <a:gd name="adj" fmla="val 5601"/>
            </a:avLst>
          </a:prstGeom>
          <a:solidFill>
            <a:srgbClr val="F9F9FF"/>
          </a:solidFill>
          <a:ln/>
        </p:spPr>
      </p:sp>
      <p:sp>
        <p:nvSpPr>
          <p:cNvPr id="26" name="Shape 20"/>
          <p:cNvSpPr/>
          <p:nvPr/>
        </p:nvSpPr>
        <p:spPr>
          <a:xfrm>
            <a:off x="6221016" y="6339364"/>
            <a:ext cx="7674769" cy="60960"/>
          </a:xfrm>
          <a:prstGeom prst="roundRect">
            <a:avLst>
              <a:gd name="adj" fmla="val 94008"/>
            </a:avLst>
          </a:prstGeom>
          <a:solidFill>
            <a:srgbClr val="1B54DA"/>
          </a:solidFill>
          <a:ln/>
        </p:spPr>
      </p:sp>
      <p:sp>
        <p:nvSpPr>
          <p:cNvPr id="27" name="Shape 21"/>
          <p:cNvSpPr/>
          <p:nvPr/>
        </p:nvSpPr>
        <p:spPr>
          <a:xfrm>
            <a:off x="9853732" y="6149935"/>
            <a:ext cx="409337" cy="409337"/>
          </a:xfrm>
          <a:prstGeom prst="roundRect">
            <a:avLst>
              <a:gd name="adj" fmla="val 223386"/>
            </a:avLst>
          </a:prstGeom>
          <a:solidFill>
            <a:srgbClr val="1B54DA"/>
          </a:solidFill>
          <a:ln/>
        </p:spPr>
      </p:sp>
      <p:pic>
        <p:nvPicPr>
          <p:cNvPr id="28" name="Image 4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976485" y="6272689"/>
            <a:ext cx="163711" cy="163711"/>
          </a:xfrm>
          <a:prstGeom prst="rect">
            <a:avLst/>
          </a:prstGeom>
        </p:spPr>
      </p:pic>
      <p:sp>
        <p:nvSpPr>
          <p:cNvPr id="29" name="Text 22"/>
          <p:cNvSpPr/>
          <p:nvPr/>
        </p:nvSpPr>
        <p:spPr>
          <a:xfrm>
            <a:off x="6372701" y="6695718"/>
            <a:ext cx="1891903" cy="2132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Security &amp; Intelligence</a:t>
            </a:r>
            <a:endParaRPr lang="en-US" sz="1300" dirty="0"/>
          </a:p>
        </p:txBody>
      </p:sp>
      <p:sp>
        <p:nvSpPr>
          <p:cNvPr id="30" name="Text 23"/>
          <p:cNvSpPr/>
          <p:nvPr/>
        </p:nvSpPr>
        <p:spPr>
          <a:xfrm>
            <a:off x="6372701" y="6990755"/>
            <a:ext cx="7371398" cy="2182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JWT Authentication, Cohere API</a:t>
            </a:r>
            <a:endParaRPr lang="en-US" sz="1050" dirty="0"/>
          </a:p>
        </p:txBody>
      </p:sp>
      <p:sp>
        <p:nvSpPr>
          <p:cNvPr id="31" name="Text 24"/>
          <p:cNvSpPr/>
          <p:nvPr/>
        </p:nvSpPr>
        <p:spPr>
          <a:xfrm>
            <a:off x="6372701" y="7290792"/>
            <a:ext cx="7371398" cy="2182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Role-based access control combined with AI-powered fraud detection algorithms.</a:t>
            </a:r>
            <a:endParaRPr lang="en-US" sz="105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D9D7426D-B7D4-FD2D-50C7-BA4D94A32847}"/>
                  </a:ext>
                </a:extLst>
              </p14:cNvPr>
              <p14:cNvContentPartPr/>
              <p14:nvPr/>
            </p14:nvContentPartPr>
            <p14:xfrm>
              <a:off x="13030085" y="7782235"/>
              <a:ext cx="1403280" cy="136080"/>
            </p14:xfrm>
          </p:contentPart>
        </mc:Choice>
        <mc:Fallback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D9D7426D-B7D4-FD2D-50C7-BA4D94A32847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2967085" y="7719235"/>
                <a:ext cx="1528920" cy="26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DC3F1D06-57DE-576F-639D-3894F1FEB982}"/>
                  </a:ext>
                </a:extLst>
              </p14:cNvPr>
              <p14:cNvContentPartPr/>
              <p14:nvPr/>
            </p14:nvContentPartPr>
            <p14:xfrm>
              <a:off x="13849805" y="7823275"/>
              <a:ext cx="645840" cy="12240"/>
            </p14:xfrm>
          </p:contentPart>
        </mc:Choice>
        <mc:Fallback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DC3F1D06-57DE-576F-639D-3894F1FEB982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3786805" y="7760635"/>
                <a:ext cx="771480" cy="13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539AF280-F8E7-7363-6461-924D831B80B8}"/>
                  </a:ext>
                </a:extLst>
              </p14:cNvPr>
              <p14:cNvContentPartPr/>
              <p14:nvPr/>
            </p14:nvContentPartPr>
            <p14:xfrm>
              <a:off x="12894725" y="7916515"/>
              <a:ext cx="1060560" cy="54000"/>
            </p14:xfrm>
          </p:contentPart>
        </mc:Choice>
        <mc:Fallback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539AF280-F8E7-7363-6461-924D831B80B8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2832085" y="7853875"/>
                <a:ext cx="1186200" cy="17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E704B39E-6479-5204-726F-196A7BA4126F}"/>
                  </a:ext>
                </a:extLst>
              </p14:cNvPr>
              <p14:cNvContentPartPr/>
              <p14:nvPr/>
            </p14:nvContentPartPr>
            <p14:xfrm>
              <a:off x="12978245" y="8032075"/>
              <a:ext cx="1537920" cy="31320"/>
            </p14:xfrm>
          </p:contentPart>
        </mc:Choice>
        <mc:Fallback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E704B39E-6479-5204-726F-196A7BA4126F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2915245" y="7969075"/>
                <a:ext cx="1663560" cy="15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AB173BA1-3222-2F61-2F33-80EEABB2E34E}"/>
                  </a:ext>
                </a:extLst>
              </p14:cNvPr>
              <p14:cNvContentPartPr/>
              <p14:nvPr/>
            </p14:nvContentPartPr>
            <p14:xfrm>
              <a:off x="12894725" y="7791235"/>
              <a:ext cx="169200" cy="43560"/>
            </p14:xfrm>
          </p:contentPart>
        </mc:Choice>
        <mc:Fallback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AB173BA1-3222-2F61-2F33-80EEABB2E34E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2832085" y="7728595"/>
                <a:ext cx="294840" cy="16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027AD79A-61C5-07DE-45CF-B4FB23B40748}"/>
                  </a:ext>
                </a:extLst>
              </p14:cNvPr>
              <p14:cNvContentPartPr/>
              <p14:nvPr/>
            </p14:nvContentPartPr>
            <p14:xfrm>
              <a:off x="14017205" y="8042515"/>
              <a:ext cx="360" cy="360"/>
            </p14:xfrm>
          </p:contentPart>
        </mc:Choice>
        <mc:Fallback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027AD79A-61C5-07DE-45CF-B4FB23B40748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3954205" y="7979875"/>
                <a:ext cx="126000" cy="12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47" name="Group 46">
            <a:extLst>
              <a:ext uri="{FF2B5EF4-FFF2-40B4-BE49-F238E27FC236}">
                <a16:creationId xmlns:a16="http://schemas.microsoft.com/office/drawing/2014/main" id="{FDC313F3-0731-2AF1-B2E6-C4747E3A922B}"/>
              </a:ext>
            </a:extLst>
          </p:cNvPr>
          <p:cNvGrpSpPr/>
          <p:nvPr/>
        </p:nvGrpSpPr>
        <p:grpSpPr>
          <a:xfrm>
            <a:off x="14058965" y="7980235"/>
            <a:ext cx="93600" cy="360"/>
            <a:chOff x="14058965" y="7980235"/>
            <a:chExt cx="93600" cy="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9AE610D5-C01B-631D-8AE0-63FA58E7CA27}"/>
                    </a:ext>
                  </a:extLst>
                </p14:cNvPr>
                <p14:cNvContentPartPr/>
                <p14:nvPr/>
              </p14:nvContentPartPr>
              <p14:xfrm>
                <a:off x="14058965" y="7980235"/>
                <a:ext cx="360" cy="36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9AE610D5-C01B-631D-8AE0-63FA58E7CA27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3995965" y="7917235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0C9322F5-7D59-8041-FF1E-06CE17444FAD}"/>
                    </a:ext>
                  </a:extLst>
                </p14:cNvPr>
                <p14:cNvContentPartPr/>
                <p14:nvPr/>
              </p14:nvContentPartPr>
              <p14:xfrm>
                <a:off x="14058965" y="7980235"/>
                <a:ext cx="360" cy="36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0C9322F5-7D59-8041-FF1E-06CE17444FA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3995965" y="7917235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5A2BE244-D0C3-603C-8B3C-7FF3C9C26A37}"/>
                    </a:ext>
                  </a:extLst>
                </p14:cNvPr>
                <p14:cNvContentPartPr/>
                <p14:nvPr/>
              </p14:nvContentPartPr>
              <p14:xfrm>
                <a:off x="14152205" y="7980235"/>
                <a:ext cx="360" cy="36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5A2BE244-D0C3-603C-8B3C-7FF3C9C26A37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4089205" y="7917235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64989"/>
            <a:ext cx="968454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Secure, Role-Based Access Control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027396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InsurAI implements granular permissions across four specialized user roles, ensuring secure workflows and proper segregation of duties.</a:t>
            </a:r>
            <a:endParaRPr lang="en-US" sz="17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008352"/>
            <a:ext cx="1767840" cy="176784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93790" y="505968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Employee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5550098"/>
            <a:ext cx="304800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Views assigned policies, submits claims with digital documents, and tracks real-time approval status.</a:t>
            </a:r>
            <a:endParaRPr lang="en-US" sz="17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5278" y="3008352"/>
            <a:ext cx="1767840" cy="176784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4125278" y="505968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Agent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4125278" y="5550098"/>
            <a:ext cx="3048119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Manages pre-claim inquiries, assists with submission guidance, and resolves employee questions.</a:t>
            </a:r>
            <a:endParaRPr lang="en-US" sz="17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6884" y="3008352"/>
            <a:ext cx="1767840" cy="1767840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7456884" y="505968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HR Administrator</a:t>
            </a:r>
            <a:endParaRPr lang="en-US" sz="2200" dirty="0"/>
          </a:p>
        </p:txBody>
      </p:sp>
      <p:sp>
        <p:nvSpPr>
          <p:cNvPr id="12" name="Text 7"/>
          <p:cNvSpPr/>
          <p:nvPr/>
        </p:nvSpPr>
        <p:spPr>
          <a:xfrm>
            <a:off x="7456884" y="5550098"/>
            <a:ext cx="3048119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Approves or rejects claims, assigns policies to employees, and manages organizational insurance data.</a:t>
            </a:r>
            <a:endParaRPr lang="en-US" sz="175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88491" y="3008352"/>
            <a:ext cx="1767840" cy="1767840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0788491" y="5059680"/>
            <a:ext cx="304811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System Administrator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10788491" y="5904428"/>
            <a:ext cx="304811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Configures platform settings, manages tax rules, monitors fraud alerts, and oversees system health.</a:t>
            </a:r>
            <a:endParaRPr lang="en-US" sz="175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1937B30F-45AD-D9D7-08B9-723144D6170B}"/>
                  </a:ext>
                </a:extLst>
              </p14:cNvPr>
              <p14:cNvContentPartPr/>
              <p14:nvPr/>
            </p14:nvContentPartPr>
            <p14:xfrm>
              <a:off x="12936125" y="7792675"/>
              <a:ext cx="1527840" cy="9432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1937B30F-45AD-D9D7-08B9-723144D6170B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2873485" y="7729675"/>
                <a:ext cx="1653480" cy="21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AEF9668B-99E6-E34C-D1D2-2E29CC1F9798}"/>
                  </a:ext>
                </a:extLst>
              </p14:cNvPr>
              <p14:cNvContentPartPr/>
              <p14:nvPr/>
            </p14:nvContentPartPr>
            <p14:xfrm>
              <a:off x="12770165" y="7957555"/>
              <a:ext cx="1652400" cy="8532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AEF9668B-99E6-E34C-D1D2-2E29CC1F9798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2707525" y="7894915"/>
                <a:ext cx="1778040" cy="210960"/>
              </a:xfrm>
              <a:prstGeom prst="rect">
                <a:avLst/>
              </a:prstGeom>
            </p:spPr>
          </p:pic>
        </mc:Fallback>
      </mc:AlternateContent>
      <p:grpSp>
        <p:nvGrpSpPr>
          <p:cNvPr id="21" name="Group 20">
            <a:extLst>
              <a:ext uri="{FF2B5EF4-FFF2-40B4-BE49-F238E27FC236}">
                <a16:creationId xmlns:a16="http://schemas.microsoft.com/office/drawing/2014/main" id="{88AECF7E-217F-6BB3-5D2D-DA6240F010E9}"/>
              </a:ext>
            </a:extLst>
          </p:cNvPr>
          <p:cNvGrpSpPr/>
          <p:nvPr/>
        </p:nvGrpSpPr>
        <p:grpSpPr>
          <a:xfrm>
            <a:off x="12874205" y="7813555"/>
            <a:ext cx="1569240" cy="313200"/>
            <a:chOff x="12874205" y="7813555"/>
            <a:chExt cx="1569240" cy="313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E35992B3-B242-C37E-F32B-34F3913CE13B}"/>
                    </a:ext>
                  </a:extLst>
                </p14:cNvPr>
                <p14:cNvContentPartPr/>
                <p14:nvPr/>
              </p14:nvContentPartPr>
              <p14:xfrm>
                <a:off x="12886085" y="7926235"/>
                <a:ext cx="1557360" cy="20052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E35992B3-B242-C37E-F32B-34F3913CE13B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2823445" y="7863235"/>
                  <a:ext cx="1683000" cy="32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4814554F-9B8A-AA53-5F83-3E859EA6A89A}"/>
                    </a:ext>
                  </a:extLst>
                </p14:cNvPr>
                <p14:cNvContentPartPr/>
                <p14:nvPr/>
              </p14:nvContentPartPr>
              <p14:xfrm>
                <a:off x="12874205" y="7938475"/>
                <a:ext cx="360" cy="36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4814554F-9B8A-AA53-5F83-3E859EA6A89A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2811565" y="7875835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586C6FB5-9776-6AF8-8246-7BAD28253965}"/>
                    </a:ext>
                  </a:extLst>
                </p14:cNvPr>
                <p14:cNvContentPartPr/>
                <p14:nvPr/>
              </p14:nvContentPartPr>
              <p14:xfrm>
                <a:off x="12874205" y="7813555"/>
                <a:ext cx="1028880" cy="12528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586C6FB5-9776-6AF8-8246-7BAD28253965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2811565" y="7750555"/>
                  <a:ext cx="1154520" cy="25092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7956" y="619601"/>
            <a:ext cx="10066973" cy="703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Comprehensive Functional Modules</a:t>
            </a:r>
            <a:endParaRPr lang="en-US" sz="44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956" y="1773555"/>
            <a:ext cx="6527244" cy="90058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013103" y="2899291"/>
            <a:ext cx="2814399" cy="351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Policy Management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1013103" y="3386138"/>
            <a:ext cx="6076950" cy="10804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HR assigns insurance policies to employees, who can view benefits, coverage details, and download PDF documentation instantly.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1773555"/>
            <a:ext cx="6527244" cy="900589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540347" y="2899291"/>
            <a:ext cx="2814399" cy="351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Claim Management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7540347" y="3386138"/>
            <a:ext cx="6076950" cy="10804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Digital document uploads, automated eligibility verification, and streamlined approval workflows eliminate manual processing.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956" y="4691777"/>
            <a:ext cx="6527244" cy="900589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013103" y="5817513"/>
            <a:ext cx="2814399" cy="351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Reports &amp; Analytics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1013103" y="6304359"/>
            <a:ext cx="6076950" cy="10804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Automated PDF and Excel report generation with interactive visual dashboards for data-driven decision making.</a:t>
            </a:r>
            <a:endParaRPr lang="en-US" sz="17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5200" y="4691777"/>
            <a:ext cx="6527244" cy="900589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540347" y="5817513"/>
            <a:ext cx="2814399" cy="351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Notification System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7540347" y="6304359"/>
            <a:ext cx="6076950" cy="10804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Automated email and SMS alerts keep stakeholders informed of status changes, approvals, and fraud detection events.</a:t>
            </a:r>
            <a:endParaRPr lang="en-US" sz="175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832E968A-0E45-14B0-05DC-8F1B7A3ACC64}"/>
                  </a:ext>
                </a:extLst>
              </p14:cNvPr>
              <p14:cNvContentPartPr/>
              <p14:nvPr/>
            </p14:nvContentPartPr>
            <p14:xfrm>
              <a:off x="12901925" y="7761715"/>
              <a:ext cx="1563120" cy="30240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832E968A-0E45-14B0-05DC-8F1B7A3ACC64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2839285" y="7699075"/>
                <a:ext cx="1688760" cy="4280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93658"/>
            <a:ext cx="6688455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Streamlined Digital Workflow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93790" y="1623536"/>
            <a:ext cx="1304282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From initial setup to final approval, InsurAI automates every stage of the insurance lifecycle with intelligent checks and transparent status tracking.</a:t>
            </a:r>
            <a:endParaRPr lang="en-US" sz="1400" dirty="0"/>
          </a:p>
        </p:txBody>
      </p:sp>
      <p:sp>
        <p:nvSpPr>
          <p:cNvPr id="4" name="Shape 2"/>
          <p:cNvSpPr/>
          <p:nvPr/>
        </p:nvSpPr>
        <p:spPr>
          <a:xfrm>
            <a:off x="7303770" y="2117884"/>
            <a:ext cx="22860" cy="5417939"/>
          </a:xfrm>
          <a:prstGeom prst="roundRect">
            <a:avLst>
              <a:gd name="adj" fmla="val 333395"/>
            </a:avLst>
          </a:prstGeom>
          <a:solidFill>
            <a:srgbClr val="B8C3DF"/>
          </a:solidFill>
          <a:ln/>
        </p:spPr>
      </p:sp>
      <p:sp>
        <p:nvSpPr>
          <p:cNvPr id="5" name="Shape 3"/>
          <p:cNvSpPr/>
          <p:nvPr/>
        </p:nvSpPr>
        <p:spPr>
          <a:xfrm>
            <a:off x="6589574" y="2310527"/>
            <a:ext cx="544354" cy="22860"/>
          </a:xfrm>
          <a:prstGeom prst="roundRect">
            <a:avLst>
              <a:gd name="adj" fmla="val 333395"/>
            </a:avLst>
          </a:prstGeom>
          <a:solidFill>
            <a:srgbClr val="B8C3DF"/>
          </a:solidFill>
          <a:ln/>
        </p:spPr>
      </p:sp>
      <p:sp>
        <p:nvSpPr>
          <p:cNvPr id="6" name="Shape 4"/>
          <p:cNvSpPr/>
          <p:nvPr/>
        </p:nvSpPr>
        <p:spPr>
          <a:xfrm>
            <a:off x="7111067" y="2117884"/>
            <a:ext cx="408265" cy="408265"/>
          </a:xfrm>
          <a:prstGeom prst="roundRect">
            <a:avLst>
              <a:gd name="adj" fmla="val 18668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7179052" y="2151876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1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1</a:t>
            </a:r>
            <a:endParaRPr lang="en-US" sz="2100" dirty="0"/>
          </a:p>
        </p:txBody>
      </p:sp>
      <p:sp>
        <p:nvSpPr>
          <p:cNvPr id="8" name="Text 6"/>
          <p:cNvSpPr/>
          <p:nvPr/>
        </p:nvSpPr>
        <p:spPr>
          <a:xfrm>
            <a:off x="4139684" y="2180153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20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System Setup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93790" y="2572464"/>
            <a:ext cx="5614154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250"/>
              </a:lnSpc>
              <a:buNone/>
            </a:pPr>
            <a:r>
              <a:rPr lang="en-US" sz="14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System Admin registers HR administrators and agent accounts, configuring organizational rules and policies.</a:t>
            </a:r>
            <a:endParaRPr lang="en-US" sz="1400" dirty="0"/>
          </a:p>
        </p:txBody>
      </p:sp>
      <p:sp>
        <p:nvSpPr>
          <p:cNvPr id="10" name="Shape 8"/>
          <p:cNvSpPr/>
          <p:nvPr/>
        </p:nvSpPr>
        <p:spPr>
          <a:xfrm>
            <a:off x="7496473" y="3399234"/>
            <a:ext cx="544354" cy="22860"/>
          </a:xfrm>
          <a:prstGeom prst="roundRect">
            <a:avLst>
              <a:gd name="adj" fmla="val 333395"/>
            </a:avLst>
          </a:prstGeom>
          <a:solidFill>
            <a:srgbClr val="B8C3DF"/>
          </a:solidFill>
          <a:ln/>
        </p:spPr>
      </p:sp>
      <p:sp>
        <p:nvSpPr>
          <p:cNvPr id="11" name="Shape 9"/>
          <p:cNvSpPr/>
          <p:nvPr/>
        </p:nvSpPr>
        <p:spPr>
          <a:xfrm>
            <a:off x="7111067" y="3206591"/>
            <a:ext cx="408265" cy="408265"/>
          </a:xfrm>
          <a:prstGeom prst="roundRect">
            <a:avLst>
              <a:gd name="adj" fmla="val 18668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7179052" y="3240584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1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2</a:t>
            </a:r>
            <a:endParaRPr lang="en-US" sz="2100" dirty="0"/>
          </a:p>
        </p:txBody>
      </p:sp>
      <p:sp>
        <p:nvSpPr>
          <p:cNvPr id="13" name="Text 11"/>
          <p:cNvSpPr/>
          <p:nvPr/>
        </p:nvSpPr>
        <p:spPr>
          <a:xfrm>
            <a:off x="8222456" y="3268861"/>
            <a:ext cx="255853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Employee Registration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8222456" y="3661172"/>
            <a:ext cx="5614154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Employees self-register or authenticate to access their assigned insurance policies and coverage details.</a:t>
            </a:r>
            <a:endParaRPr lang="en-US" sz="1400" dirty="0"/>
          </a:p>
        </p:txBody>
      </p:sp>
      <p:sp>
        <p:nvSpPr>
          <p:cNvPr id="15" name="Shape 13"/>
          <p:cNvSpPr/>
          <p:nvPr/>
        </p:nvSpPr>
        <p:spPr>
          <a:xfrm>
            <a:off x="6589574" y="4337566"/>
            <a:ext cx="544354" cy="22860"/>
          </a:xfrm>
          <a:prstGeom prst="roundRect">
            <a:avLst>
              <a:gd name="adj" fmla="val 333395"/>
            </a:avLst>
          </a:prstGeom>
          <a:solidFill>
            <a:srgbClr val="B8C3DF"/>
          </a:solidFill>
          <a:ln/>
        </p:spPr>
      </p:sp>
      <p:sp>
        <p:nvSpPr>
          <p:cNvPr id="16" name="Shape 14"/>
          <p:cNvSpPr/>
          <p:nvPr/>
        </p:nvSpPr>
        <p:spPr>
          <a:xfrm>
            <a:off x="7111067" y="4144923"/>
            <a:ext cx="408265" cy="408265"/>
          </a:xfrm>
          <a:prstGeom prst="roundRect">
            <a:avLst>
              <a:gd name="adj" fmla="val 18668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17" name="Text 15"/>
          <p:cNvSpPr/>
          <p:nvPr/>
        </p:nvSpPr>
        <p:spPr>
          <a:xfrm>
            <a:off x="7179052" y="4178915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1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3</a:t>
            </a:r>
            <a:endParaRPr lang="en-US" sz="2100" dirty="0"/>
          </a:p>
        </p:txBody>
      </p:sp>
      <p:sp>
        <p:nvSpPr>
          <p:cNvPr id="18" name="Text 16"/>
          <p:cNvSpPr/>
          <p:nvPr/>
        </p:nvSpPr>
        <p:spPr>
          <a:xfrm>
            <a:off x="4139684" y="4207192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20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Claim Submission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793790" y="4599503"/>
            <a:ext cx="5614154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250"/>
              </a:lnSpc>
              <a:buNone/>
            </a:pPr>
            <a:r>
              <a:rPr lang="en-US" sz="14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Employee submits digital claim with supporting documentation through the intuitive web interface.</a:t>
            </a:r>
            <a:endParaRPr lang="en-US" sz="1400" dirty="0"/>
          </a:p>
        </p:txBody>
      </p:sp>
      <p:sp>
        <p:nvSpPr>
          <p:cNvPr id="20" name="Shape 18"/>
          <p:cNvSpPr/>
          <p:nvPr/>
        </p:nvSpPr>
        <p:spPr>
          <a:xfrm>
            <a:off x="7496473" y="5276017"/>
            <a:ext cx="544354" cy="22860"/>
          </a:xfrm>
          <a:prstGeom prst="roundRect">
            <a:avLst>
              <a:gd name="adj" fmla="val 333395"/>
            </a:avLst>
          </a:prstGeom>
          <a:solidFill>
            <a:srgbClr val="B8C3DF"/>
          </a:solidFill>
          <a:ln/>
        </p:spPr>
      </p:sp>
      <p:sp>
        <p:nvSpPr>
          <p:cNvPr id="21" name="Shape 19"/>
          <p:cNvSpPr/>
          <p:nvPr/>
        </p:nvSpPr>
        <p:spPr>
          <a:xfrm>
            <a:off x="7111067" y="5083373"/>
            <a:ext cx="408265" cy="408265"/>
          </a:xfrm>
          <a:prstGeom prst="roundRect">
            <a:avLst>
              <a:gd name="adj" fmla="val 18668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22" name="Text 20"/>
          <p:cNvSpPr/>
          <p:nvPr/>
        </p:nvSpPr>
        <p:spPr>
          <a:xfrm>
            <a:off x="7179052" y="5117366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1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4</a:t>
            </a:r>
            <a:endParaRPr lang="en-US" sz="2100" dirty="0"/>
          </a:p>
        </p:txBody>
      </p:sp>
      <p:sp>
        <p:nvSpPr>
          <p:cNvPr id="23" name="Text 21"/>
          <p:cNvSpPr/>
          <p:nvPr/>
        </p:nvSpPr>
        <p:spPr>
          <a:xfrm>
            <a:off x="8222456" y="5145643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Auto-Verification</a:t>
            </a:r>
            <a:endParaRPr lang="en-US" sz="1750" dirty="0"/>
          </a:p>
        </p:txBody>
      </p:sp>
      <p:sp>
        <p:nvSpPr>
          <p:cNvPr id="24" name="Text 22"/>
          <p:cNvSpPr/>
          <p:nvPr/>
        </p:nvSpPr>
        <p:spPr>
          <a:xfrm>
            <a:off x="8222456" y="5537954"/>
            <a:ext cx="5614154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AI algorithms instantly check for fraud patterns, duplicate submissions, and eligibility compliance.</a:t>
            </a:r>
            <a:endParaRPr lang="en-US" sz="1400" dirty="0"/>
          </a:p>
        </p:txBody>
      </p:sp>
      <p:sp>
        <p:nvSpPr>
          <p:cNvPr id="25" name="Shape 23"/>
          <p:cNvSpPr/>
          <p:nvPr/>
        </p:nvSpPr>
        <p:spPr>
          <a:xfrm>
            <a:off x="6589574" y="6214467"/>
            <a:ext cx="544354" cy="22860"/>
          </a:xfrm>
          <a:prstGeom prst="roundRect">
            <a:avLst>
              <a:gd name="adj" fmla="val 333395"/>
            </a:avLst>
          </a:prstGeom>
          <a:solidFill>
            <a:srgbClr val="B8C3DF"/>
          </a:solidFill>
          <a:ln/>
        </p:spPr>
      </p:sp>
      <p:sp>
        <p:nvSpPr>
          <p:cNvPr id="26" name="Shape 24"/>
          <p:cNvSpPr/>
          <p:nvPr/>
        </p:nvSpPr>
        <p:spPr>
          <a:xfrm>
            <a:off x="7111067" y="6021824"/>
            <a:ext cx="408265" cy="408265"/>
          </a:xfrm>
          <a:prstGeom prst="roundRect">
            <a:avLst>
              <a:gd name="adj" fmla="val 18668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27" name="Text 25"/>
          <p:cNvSpPr/>
          <p:nvPr/>
        </p:nvSpPr>
        <p:spPr>
          <a:xfrm>
            <a:off x="7179052" y="6055816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1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5</a:t>
            </a:r>
            <a:endParaRPr lang="en-US" sz="2100" dirty="0"/>
          </a:p>
        </p:txBody>
      </p:sp>
      <p:sp>
        <p:nvSpPr>
          <p:cNvPr id="28" name="Text 26"/>
          <p:cNvSpPr/>
          <p:nvPr/>
        </p:nvSpPr>
        <p:spPr>
          <a:xfrm>
            <a:off x="4139684" y="6084094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20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HR Approval</a:t>
            </a:r>
            <a:endParaRPr lang="en-US" sz="1750" dirty="0"/>
          </a:p>
        </p:txBody>
      </p:sp>
      <p:sp>
        <p:nvSpPr>
          <p:cNvPr id="29" name="Text 27"/>
          <p:cNvSpPr/>
          <p:nvPr/>
        </p:nvSpPr>
        <p:spPr>
          <a:xfrm>
            <a:off x="793790" y="6476405"/>
            <a:ext cx="5614154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250"/>
              </a:lnSpc>
              <a:buNone/>
            </a:pPr>
            <a:r>
              <a:rPr lang="en-US" sz="14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HR reviews verified claims and provides final approval or rejection with automated notification to employee.</a:t>
            </a:r>
            <a:endParaRPr lang="en-US" sz="14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72B037BF-8642-CE6B-4D2E-B8C41DF34936}"/>
                  </a:ext>
                </a:extLst>
              </p14:cNvPr>
              <p14:cNvContentPartPr/>
              <p14:nvPr/>
            </p14:nvContentPartPr>
            <p14:xfrm rot="-3">
              <a:off x="12704393" y="7832628"/>
              <a:ext cx="1780704" cy="221774"/>
            </p14:xfrm>
          </p:contentPart>
        </mc:Choice>
        <mc:Fallback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72B037BF-8642-CE6B-4D2E-B8C41DF3493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 rot="-3">
                <a:off x="12641748" y="7769624"/>
                <a:ext cx="1906354" cy="3474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BC85F52E-6467-79D4-7DC0-689DF74BE375}"/>
                  </a:ext>
                </a:extLst>
              </p14:cNvPr>
              <p14:cNvContentPartPr/>
              <p14:nvPr/>
            </p14:nvContentPartPr>
            <p14:xfrm>
              <a:off x="12967445" y="7948555"/>
              <a:ext cx="1361520" cy="360"/>
            </p14:xfrm>
          </p:contentPart>
        </mc:Choice>
        <mc:Fallback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BC85F52E-6467-79D4-7DC0-689DF74BE37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904805" y="7885555"/>
                <a:ext cx="1487160" cy="1260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091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623768"/>
            <a:ext cx="6228755" cy="460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90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The Future of Corporate Insurance</a:t>
            </a:r>
            <a:endParaRPr lang="en-US" sz="2900" dirty="0"/>
          </a:p>
        </p:txBody>
      </p:sp>
      <p:sp>
        <p:nvSpPr>
          <p:cNvPr id="4" name="Text 1"/>
          <p:cNvSpPr/>
          <p:nvPr/>
        </p:nvSpPr>
        <p:spPr>
          <a:xfrm>
            <a:off x="793790" y="1305639"/>
            <a:ext cx="7556421" cy="4714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InsurAI is evolving into a comprehensive ecosystem that connects employees, HR teams, insurance providers, and healthcare systems through cutting-edge technology.</a:t>
            </a:r>
            <a:endParaRPr lang="en-US" sz="11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3790" y="1961317"/>
            <a:ext cx="147399" cy="147399"/>
          </a:xfrm>
          <a:prstGeom prst="rect">
            <a:avLst/>
          </a:prstGeom>
        </p:spPr>
      </p:pic>
      <p:sp>
        <p:nvSpPr>
          <p:cNvPr id="6" name="Shape 2"/>
          <p:cNvSpPr/>
          <p:nvPr/>
        </p:nvSpPr>
        <p:spPr>
          <a:xfrm>
            <a:off x="793790" y="2178129"/>
            <a:ext cx="7556421" cy="15240"/>
          </a:xfrm>
          <a:prstGeom prst="rect">
            <a:avLst/>
          </a:prstGeom>
          <a:solidFill>
            <a:srgbClr val="1B54DA"/>
          </a:solidFill>
          <a:ln/>
        </p:spPr>
      </p:sp>
      <p:sp>
        <p:nvSpPr>
          <p:cNvPr id="7" name="Text 3"/>
          <p:cNvSpPr/>
          <p:nvPr/>
        </p:nvSpPr>
        <p:spPr>
          <a:xfrm>
            <a:off x="793790" y="2282309"/>
            <a:ext cx="2092643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Mobile-First Expansion</a:t>
            </a:r>
            <a:endParaRPr lang="en-US" sz="1450" dirty="0"/>
          </a:p>
        </p:txBody>
      </p:sp>
      <p:sp>
        <p:nvSpPr>
          <p:cNvPr id="8" name="Text 4"/>
          <p:cNvSpPr/>
          <p:nvPr/>
        </p:nvSpPr>
        <p:spPr>
          <a:xfrm>
            <a:off x="793790" y="2601039"/>
            <a:ext cx="7556421" cy="4714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Native Android and iOS applications will bring claim submission and tracking to employees anywhere, anytime.</a:t>
            </a:r>
            <a:endParaRPr lang="en-US" sz="11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93790" y="3348752"/>
            <a:ext cx="147399" cy="147399"/>
          </a:xfrm>
          <a:prstGeom prst="rect">
            <a:avLst/>
          </a:prstGeom>
        </p:spPr>
      </p:pic>
      <p:sp>
        <p:nvSpPr>
          <p:cNvPr id="10" name="Shape 5"/>
          <p:cNvSpPr/>
          <p:nvPr/>
        </p:nvSpPr>
        <p:spPr>
          <a:xfrm>
            <a:off x="793790" y="3565565"/>
            <a:ext cx="7556421" cy="15240"/>
          </a:xfrm>
          <a:prstGeom prst="rect">
            <a:avLst/>
          </a:prstGeom>
          <a:solidFill>
            <a:srgbClr val="1B54DA"/>
          </a:solidFill>
          <a:ln/>
        </p:spPr>
      </p:sp>
      <p:sp>
        <p:nvSpPr>
          <p:cNvPr id="11" name="Text 6"/>
          <p:cNvSpPr/>
          <p:nvPr/>
        </p:nvSpPr>
        <p:spPr>
          <a:xfrm>
            <a:off x="793790" y="3669744"/>
            <a:ext cx="2011442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Enterprise Integration</a:t>
            </a:r>
            <a:endParaRPr lang="en-US" sz="1450" dirty="0"/>
          </a:p>
        </p:txBody>
      </p:sp>
      <p:sp>
        <p:nvSpPr>
          <p:cNvPr id="12" name="Text 7"/>
          <p:cNvSpPr/>
          <p:nvPr/>
        </p:nvSpPr>
        <p:spPr>
          <a:xfrm>
            <a:off x="793790" y="3988475"/>
            <a:ext cx="7556421" cy="4714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Direct API connections with insurance carriers and hospital networks will enable real-time verification and seamless data exchange.</a:t>
            </a:r>
            <a:endParaRPr lang="en-US" sz="115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93790" y="4736187"/>
            <a:ext cx="147399" cy="147399"/>
          </a:xfrm>
          <a:prstGeom prst="rect">
            <a:avLst/>
          </a:prstGeom>
        </p:spPr>
      </p:pic>
      <p:sp>
        <p:nvSpPr>
          <p:cNvPr id="14" name="Shape 8"/>
          <p:cNvSpPr/>
          <p:nvPr/>
        </p:nvSpPr>
        <p:spPr>
          <a:xfrm>
            <a:off x="793790" y="4953000"/>
            <a:ext cx="7556421" cy="15240"/>
          </a:xfrm>
          <a:prstGeom prst="rect">
            <a:avLst/>
          </a:prstGeom>
          <a:solidFill>
            <a:srgbClr val="1B54DA"/>
          </a:solidFill>
          <a:ln/>
        </p:spPr>
      </p:sp>
      <p:sp>
        <p:nvSpPr>
          <p:cNvPr id="15" name="Text 9"/>
          <p:cNvSpPr/>
          <p:nvPr/>
        </p:nvSpPr>
        <p:spPr>
          <a:xfrm>
            <a:off x="793790" y="5057180"/>
            <a:ext cx="1842968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Blockchain Security</a:t>
            </a:r>
            <a:endParaRPr lang="en-US" sz="1450" dirty="0"/>
          </a:p>
        </p:txBody>
      </p:sp>
      <p:sp>
        <p:nvSpPr>
          <p:cNvPr id="16" name="Text 10"/>
          <p:cNvSpPr/>
          <p:nvPr/>
        </p:nvSpPr>
        <p:spPr>
          <a:xfrm>
            <a:off x="793790" y="5375910"/>
            <a:ext cx="7556421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Immutable claim history and tamper-proof audit trails will enhance trust and regulatory compliance.</a:t>
            </a:r>
            <a:endParaRPr lang="en-US" sz="1150" dirty="0"/>
          </a:p>
        </p:txBody>
      </p:sp>
      <p:pic>
        <p:nvPicPr>
          <p:cNvPr id="17" name="Image 4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93790" y="5887879"/>
            <a:ext cx="147399" cy="147399"/>
          </a:xfrm>
          <a:prstGeom prst="rect">
            <a:avLst/>
          </a:prstGeom>
        </p:spPr>
      </p:pic>
      <p:sp>
        <p:nvSpPr>
          <p:cNvPr id="18" name="Shape 11"/>
          <p:cNvSpPr/>
          <p:nvPr/>
        </p:nvSpPr>
        <p:spPr>
          <a:xfrm>
            <a:off x="793790" y="6104692"/>
            <a:ext cx="7556421" cy="15240"/>
          </a:xfrm>
          <a:prstGeom prst="rect">
            <a:avLst/>
          </a:prstGeom>
          <a:solidFill>
            <a:srgbClr val="1B54DA"/>
          </a:solidFill>
          <a:ln/>
        </p:spPr>
      </p:sp>
      <p:sp>
        <p:nvSpPr>
          <p:cNvPr id="19" name="Text 12"/>
          <p:cNvSpPr/>
          <p:nvPr/>
        </p:nvSpPr>
        <p:spPr>
          <a:xfrm>
            <a:off x="793790" y="6208871"/>
            <a:ext cx="2376607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Global Cloud Deployment</a:t>
            </a:r>
            <a:endParaRPr lang="en-US" sz="1450" dirty="0"/>
          </a:p>
        </p:txBody>
      </p:sp>
      <p:sp>
        <p:nvSpPr>
          <p:cNvPr id="20" name="Text 13"/>
          <p:cNvSpPr/>
          <p:nvPr/>
        </p:nvSpPr>
        <p:spPr>
          <a:xfrm>
            <a:off x="793790" y="6527602"/>
            <a:ext cx="7556421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AWS and Azure infrastructure will deliver enterprise-grade scalability, reliability, and global accessibility.</a:t>
            </a:r>
            <a:endParaRPr lang="en-US" sz="1150" dirty="0"/>
          </a:p>
        </p:txBody>
      </p:sp>
      <p:sp>
        <p:nvSpPr>
          <p:cNvPr id="21" name="Text 14"/>
          <p:cNvSpPr/>
          <p:nvPr/>
        </p:nvSpPr>
        <p:spPr>
          <a:xfrm>
            <a:off x="1014889" y="7205543"/>
            <a:ext cx="7335322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Transform your organization's insurance operations with InsurAI—where intelligence meets efficiency.</a:t>
            </a:r>
            <a:endParaRPr lang="en-US" sz="1150" dirty="0"/>
          </a:p>
        </p:txBody>
      </p:sp>
      <p:sp>
        <p:nvSpPr>
          <p:cNvPr id="22" name="Shape 15"/>
          <p:cNvSpPr/>
          <p:nvPr/>
        </p:nvSpPr>
        <p:spPr>
          <a:xfrm>
            <a:off x="793790" y="7039689"/>
            <a:ext cx="15240" cy="567452"/>
          </a:xfrm>
          <a:prstGeom prst="rect">
            <a:avLst/>
          </a:prstGeom>
          <a:solidFill>
            <a:srgbClr val="1B54DA"/>
          </a:solidFill>
          <a:ln/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759</Words>
  <Application>Microsoft Office PowerPoint</Application>
  <PresentationFormat>Custom</PresentationFormat>
  <Paragraphs>98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Alexandria</vt:lpstr>
      <vt:lpstr>Nobile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AMAR KUMAR SHARMA</cp:lastModifiedBy>
  <cp:revision>2</cp:revision>
  <dcterms:created xsi:type="dcterms:W3CDTF">2025-12-20T13:17:05Z</dcterms:created>
  <dcterms:modified xsi:type="dcterms:W3CDTF">2025-12-20T13:23:52Z</dcterms:modified>
</cp:coreProperties>
</file>